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4" r:id="rId11"/>
    <p:sldId id="265" r:id="rId12"/>
    <p:sldId id="266" r:id="rId13"/>
    <p:sldId id="267" r:id="rId14"/>
    <p:sldId id="270" r:id="rId15"/>
    <p:sldId id="268" r:id="rId16"/>
    <p:sldId id="271" r:id="rId17"/>
    <p:sldId id="272" r:id="rId18"/>
    <p:sldId id="273" r:id="rId19"/>
    <p:sldId id="275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 DENVIR" initials="SD" lastIdx="2" clrIdx="0">
    <p:extLst>
      <p:ext uri="{19B8F6BF-5375-455C-9EA6-DF929625EA0E}">
        <p15:presenceInfo xmlns:p15="http://schemas.microsoft.com/office/powerpoint/2012/main" userId="S DENVI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4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9/30/2021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9/30/2021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9/30/2021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9/30/2021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9/30/2021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Semi-permeable_membrane" TargetMode="External"/><Relationship Id="rId2" Type="http://schemas.openxmlformats.org/officeDocument/2006/relationships/hyperlink" Target="https://en.wikipedia.org/wiki/Solvent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jpeg"/><Relationship Id="rId4" Type="http://schemas.openxmlformats.org/officeDocument/2006/relationships/hyperlink" Target="https://en.wikipedia.org/wiki/Solution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Accelerated Reader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GB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St. Mary’s Primary </a:t>
            </a:r>
            <a:r>
              <a:rPr lang="en-GB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School</a:t>
            </a:r>
            <a:endParaRPr lang="en-GB" sz="3200" b="1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89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8667" y="287867"/>
            <a:ext cx="11734800" cy="48347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20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AR is designed to provide </a:t>
            </a:r>
            <a:r>
              <a:rPr lang="en-GB" sz="3200" b="1" i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reading material </a:t>
            </a:r>
            <a:r>
              <a:rPr lang="en-GB" sz="320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of an appropriate content and difficulty level to allow optimal progress. AR allows more freedom </a:t>
            </a:r>
            <a:r>
              <a:rPr lang="en-GB" sz="3200" b="1" i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to </a:t>
            </a:r>
            <a:r>
              <a:rPr lang="en-GB" sz="320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choose texts </a:t>
            </a:r>
            <a:r>
              <a:rPr lang="en-GB" sz="3200" b="1" i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from </a:t>
            </a:r>
            <a:r>
              <a:rPr lang="en-GB" sz="320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within a</a:t>
            </a:r>
            <a:r>
              <a:rPr lang="en-GB" sz="3200" b="1" i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given ability range. Learners are encouraged to achieve high levels of </a:t>
            </a:r>
            <a:r>
              <a:rPr lang="en-GB" sz="3200" b="1" i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accuracy. </a:t>
            </a:r>
            <a:r>
              <a:rPr lang="en-GB" sz="3200" b="1" i="1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Expected “pass marks” are typically set at 85% to ensure that a secure and deep understanding is achieved before attempting the next book level. </a:t>
            </a:r>
            <a:r>
              <a:rPr lang="en-GB" sz="320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By building this secure foundation, young learners are better equipped to develop their own ability and build the self-confidence to take more control of their learning.</a:t>
            </a:r>
            <a:endParaRPr lang="en-GB" sz="32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98487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245363"/>
            <a:ext cx="9607661" cy="1056319"/>
          </a:xfrm>
        </p:spPr>
        <p:txBody>
          <a:bodyPr/>
          <a:lstStyle/>
          <a:p>
            <a:r>
              <a:rPr lang="en-GB" b="1" dirty="0" smtClean="0">
                <a:solidFill>
                  <a:srgbClr val="00B050"/>
                </a:solidFill>
              </a:rPr>
              <a:t>Do not judge a book by it’s cover.  AR judges content </a:t>
            </a:r>
            <a:r>
              <a:rPr lang="en-GB" b="1" dirty="0">
                <a:solidFill>
                  <a:srgbClr val="00B050"/>
                </a:solidFill>
              </a:rPr>
              <a:t>/</a:t>
            </a:r>
            <a:r>
              <a:rPr lang="en-GB" b="1" dirty="0" smtClean="0">
                <a:solidFill>
                  <a:srgbClr val="00B050"/>
                </a:solidFill>
              </a:rPr>
              <a:t> comprehension.</a:t>
            </a:r>
            <a:endParaRPr lang="en-GB" b="1" dirty="0">
              <a:solidFill>
                <a:srgbClr val="00B050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1301682"/>
            <a:ext cx="5168900" cy="4832417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200" y="1301683"/>
            <a:ext cx="5390652" cy="4832416"/>
          </a:xfrm>
        </p:spPr>
      </p:pic>
    </p:spTree>
    <p:extLst>
      <p:ext uri="{BB962C8B-B14F-4D97-AF65-F5344CB8AC3E}">
        <p14:creationId xmlns:p14="http://schemas.microsoft.com/office/powerpoint/2010/main" val="2771001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207263"/>
            <a:ext cx="11633200" cy="1354837"/>
          </a:xfrm>
        </p:spPr>
        <p:txBody>
          <a:bodyPr>
            <a:normAutofit fontScale="90000"/>
          </a:bodyPr>
          <a:lstStyle/>
          <a:p>
            <a:r>
              <a:rPr lang="en-GB" b="1" dirty="0" smtClean="0">
                <a:solidFill>
                  <a:srgbClr val="00B050"/>
                </a:solidFill>
              </a:rPr>
              <a:t>These books are very different in word count and presentation but both are deemed 3.2 difficulty level.  This is purely based on comprehension.</a:t>
            </a:r>
            <a:endParaRPr lang="en-GB" b="1" dirty="0">
              <a:solidFill>
                <a:srgbClr val="00B050"/>
              </a:solidFill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" y="1562100"/>
            <a:ext cx="5232400" cy="4546599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1562100"/>
            <a:ext cx="5753100" cy="4546599"/>
          </a:xfrm>
        </p:spPr>
      </p:pic>
    </p:spTree>
    <p:extLst>
      <p:ext uri="{BB962C8B-B14F-4D97-AF65-F5344CB8AC3E}">
        <p14:creationId xmlns:p14="http://schemas.microsoft.com/office/powerpoint/2010/main" val="3155873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1" y="584201"/>
            <a:ext cx="5372100" cy="2461890"/>
          </a:xfrm>
        </p:spPr>
        <p:txBody>
          <a:bodyPr>
            <a:normAutofit/>
          </a:bodyPr>
          <a:lstStyle/>
          <a:p>
            <a:r>
              <a:rPr lang="en-GB" b="1" dirty="0" smtClean="0">
                <a:solidFill>
                  <a:srgbClr val="00B050"/>
                </a:solidFill>
              </a:rPr>
              <a:t>AR sorts texts into difficulty rating based on words used, sentence length and the complexity of paragraphs.</a:t>
            </a:r>
            <a:endParaRPr lang="en-GB" b="1" dirty="0">
              <a:solidFill>
                <a:srgbClr val="00B05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0" y="215900"/>
            <a:ext cx="5372100" cy="5905499"/>
          </a:xfrm>
        </p:spPr>
      </p:pic>
    </p:spTree>
    <p:extLst>
      <p:ext uri="{BB962C8B-B14F-4D97-AF65-F5344CB8AC3E}">
        <p14:creationId xmlns:p14="http://schemas.microsoft.com/office/powerpoint/2010/main" val="2885326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13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6723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00B050"/>
                </a:solidFill>
              </a:rPr>
              <a:t>What we are doing in St. Mary’s to promote reading.</a:t>
            </a:r>
            <a:endParaRPr lang="en-GB" b="1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853754"/>
            <a:ext cx="11963399" cy="4369246"/>
          </a:xfrm>
        </p:spPr>
        <p:txBody>
          <a:bodyPr>
            <a:normAutofit fontScale="92500" lnSpcReduction="10000"/>
          </a:bodyPr>
          <a:lstStyle/>
          <a:p>
            <a:r>
              <a:rPr lang="en-GB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Daily silent reading – approximately 30minutes</a:t>
            </a:r>
          </a:p>
          <a:p>
            <a:r>
              <a:rPr lang="en-GB" sz="21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Assigning books based on children’s STAR results </a:t>
            </a:r>
          </a:p>
          <a:p>
            <a:r>
              <a:rPr lang="en-GB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Allowing children time to complete AR quizzes</a:t>
            </a:r>
          </a:p>
          <a:p>
            <a:r>
              <a:rPr lang="en-GB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Reading </a:t>
            </a:r>
            <a:r>
              <a:rPr lang="en-GB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Buddies (P7 and P1)</a:t>
            </a:r>
          </a:p>
          <a:p>
            <a:r>
              <a:rPr lang="en-GB" sz="21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Monthly updates on results and in class updates on books read, word count and percentage success on reading comprehension</a:t>
            </a:r>
          </a:p>
          <a:p>
            <a:r>
              <a:rPr lang="en-GB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Certificates celebrating reading success, raffle tickets for words read, party for most successful reading gang</a:t>
            </a:r>
          </a:p>
          <a:p>
            <a:r>
              <a:rPr lang="en-GB" sz="21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Book Fair </a:t>
            </a:r>
            <a:r>
              <a:rPr lang="en-GB" sz="21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Date TBC</a:t>
            </a:r>
            <a:endParaRPr lang="en-GB" sz="21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Some classes working with Portaferry library </a:t>
            </a:r>
            <a:r>
              <a:rPr lang="en-GB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</a:p>
          <a:p>
            <a:r>
              <a:rPr lang="en-GB" sz="2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GB" sz="21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eading </a:t>
            </a:r>
            <a:r>
              <a:rPr lang="en-GB" sz="21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Logs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4575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73200" y="2002135"/>
            <a:ext cx="10033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  <a:defRPr/>
            </a:pP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According to Renaissance Learning’s research, children who read </a:t>
            </a:r>
            <a:r>
              <a:rPr lang="en-GB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least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 minutes a day with a 90% comprehension rate on AR quizzes see the greatest gains.</a:t>
            </a:r>
          </a:p>
        </p:txBody>
      </p:sp>
      <p:sp>
        <p:nvSpPr>
          <p:cNvPr id="3" name="Rectangle 2"/>
          <p:cNvSpPr/>
          <p:nvPr/>
        </p:nvSpPr>
        <p:spPr>
          <a:xfrm>
            <a:off x="822311" y="1009134"/>
            <a:ext cx="93789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3600" b="1" dirty="0">
                <a:solidFill>
                  <a:srgbClr val="00B050"/>
                </a:solidFill>
              </a:rPr>
              <a:t>How much should my child read each day? </a:t>
            </a:r>
          </a:p>
        </p:txBody>
      </p:sp>
      <p:sp>
        <p:nvSpPr>
          <p:cNvPr id="4" name="Rectangle 3"/>
          <p:cNvSpPr/>
          <p:nvPr/>
        </p:nvSpPr>
        <p:spPr>
          <a:xfrm>
            <a:off x="1473200" y="4045635"/>
            <a:ext cx="10033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  <a:defRPr/>
            </a:pP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Therefore, your child should have </a:t>
            </a:r>
            <a:r>
              <a:rPr lang="en-GB" sz="28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least 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minutes set aside for reading during day. </a:t>
            </a:r>
          </a:p>
        </p:txBody>
      </p:sp>
    </p:spTree>
    <p:extLst>
      <p:ext uri="{BB962C8B-B14F-4D97-AF65-F5344CB8AC3E}">
        <p14:creationId xmlns:p14="http://schemas.microsoft.com/office/powerpoint/2010/main" val="3402056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67560" y="793234"/>
            <a:ext cx="89289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3200" b="1" dirty="0">
                <a:solidFill>
                  <a:srgbClr val="00B050"/>
                </a:solidFill>
              </a:rPr>
              <a:t>How you can help your child  to become a better reader </a:t>
            </a:r>
          </a:p>
        </p:txBody>
      </p:sp>
      <p:sp>
        <p:nvSpPr>
          <p:cNvPr id="3" name="Rectangle 2"/>
          <p:cNvSpPr/>
          <p:nvPr/>
        </p:nvSpPr>
        <p:spPr>
          <a:xfrm>
            <a:off x="723900" y="1778119"/>
            <a:ext cx="94869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  <a:defRPr/>
            </a:pP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with anything, performance improves with practice.  </a:t>
            </a:r>
          </a:p>
        </p:txBody>
      </p:sp>
      <p:sp>
        <p:nvSpPr>
          <p:cNvPr id="4" name="Rectangle 3"/>
          <p:cNvSpPr/>
          <p:nvPr/>
        </p:nvSpPr>
        <p:spPr>
          <a:xfrm>
            <a:off x="723900" y="2378283"/>
            <a:ext cx="105029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  <a:defRPr/>
            </a:pP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Encourage your child to read at </a:t>
            </a:r>
            <a:r>
              <a:rPr lang="en-GB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home. Create a reading environment, devices off, TV off</a:t>
            </a:r>
            <a:r>
              <a:rPr lang="en-GB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GB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23900" y="3324304"/>
            <a:ext cx="111633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  <a:defRPr/>
            </a:pP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Create a culture of reading in your household by reading with your child, starting a home library, visiting your local library or bookshop on a regular basis and by letting your child see you reading.  </a:t>
            </a:r>
          </a:p>
        </p:txBody>
      </p:sp>
      <p:sp>
        <p:nvSpPr>
          <p:cNvPr id="6" name="Rectangle 5"/>
          <p:cNvSpPr/>
          <p:nvPr/>
        </p:nvSpPr>
        <p:spPr>
          <a:xfrm>
            <a:off x="723900" y="4709299"/>
            <a:ext cx="11023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  <a:defRPr/>
            </a:pP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When reading with your child stop and ask questions to be sure your child comprehends what they have read and in general make a habit of discussing books that each of you </a:t>
            </a:r>
            <a:r>
              <a:rPr lang="en-GB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have 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read. </a:t>
            </a:r>
          </a:p>
        </p:txBody>
      </p:sp>
    </p:spTree>
    <p:extLst>
      <p:ext uri="{BB962C8B-B14F-4D97-AF65-F5344CB8AC3E}">
        <p14:creationId xmlns:p14="http://schemas.microsoft.com/office/powerpoint/2010/main" val="90665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1298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3599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5600" y="643468"/>
            <a:ext cx="11607800" cy="4754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</a:pPr>
            <a:r>
              <a:rPr lang="en-GB" sz="3600" b="1" i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final thought;</a:t>
            </a:r>
          </a:p>
          <a:p>
            <a:pPr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</a:pPr>
            <a:r>
              <a:rPr lang="en-GB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GB" sz="3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 must not ignore the importance </a:t>
            </a:r>
            <a:r>
              <a:rPr lang="en-GB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 igniting a passion for reading in the next generation. </a:t>
            </a:r>
            <a:endParaRPr lang="en-GB" sz="3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</a:pPr>
            <a:r>
              <a:rPr lang="en-GB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"In a world where the written word competes with so many other calls on our attention, we need more literacy </a:t>
            </a:r>
            <a:r>
              <a:rPr lang="en-GB" sz="36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heroes </a:t>
            </a:r>
            <a:r>
              <a:rPr lang="en-GB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 keep inspiring young people to find the pleasure and power of reading for themselves."</a:t>
            </a:r>
            <a:endParaRPr lang="en-GB" sz="3600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7827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400" b="1" dirty="0" smtClean="0">
                <a:solidFill>
                  <a:srgbClr val="00B050"/>
                </a:solidFill>
              </a:rPr>
              <a:t>Purpose</a:t>
            </a:r>
            <a:endParaRPr lang="en-GB" sz="4400" b="1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6100" y="2015732"/>
            <a:ext cx="11315699" cy="3450613"/>
          </a:xfrm>
        </p:spPr>
        <p:txBody>
          <a:bodyPr>
            <a:normAutofit/>
          </a:bodyPr>
          <a:lstStyle/>
          <a:p>
            <a:pPr lvl="0" hangingPunct="0"/>
            <a:r>
              <a:rPr lang="en-GB" sz="3600" dirty="0" smtClean="0"/>
              <a:t>The purpose of this </a:t>
            </a:r>
            <a:r>
              <a:rPr lang="en-GB" sz="3600" dirty="0" smtClean="0"/>
              <a:t>presentation is </a:t>
            </a:r>
            <a:r>
              <a:rPr lang="en-GB" sz="3600" dirty="0" smtClean="0"/>
              <a:t>to help improve attitudes </a:t>
            </a:r>
            <a:r>
              <a:rPr lang="en-GB" sz="3600" dirty="0"/>
              <a:t>and motivation in the area of </a:t>
            </a:r>
            <a:r>
              <a:rPr lang="en-GB" sz="3600" dirty="0" smtClean="0"/>
              <a:t>reading for our pupils at home and in school.</a:t>
            </a:r>
            <a:endParaRPr lang="en-GB" sz="3600" dirty="0"/>
          </a:p>
          <a:p>
            <a:pPr lvl="0" hangingPunct="0"/>
            <a:r>
              <a:rPr lang="en-GB" sz="3600" dirty="0">
                <a:solidFill>
                  <a:srgbClr val="0070C0"/>
                </a:solidFill>
              </a:rPr>
              <a:t>Reinvigorate </a:t>
            </a:r>
            <a:r>
              <a:rPr lang="en-GB" sz="3600" dirty="0" smtClean="0">
                <a:solidFill>
                  <a:srgbClr val="0070C0"/>
                </a:solidFill>
              </a:rPr>
              <a:t>use </a:t>
            </a:r>
            <a:r>
              <a:rPr lang="en-GB" sz="3600" dirty="0">
                <a:solidFill>
                  <a:srgbClr val="0070C0"/>
                </a:solidFill>
              </a:rPr>
              <a:t>and promotion of Accelerated </a:t>
            </a:r>
            <a:r>
              <a:rPr lang="en-GB" sz="3600" dirty="0" smtClean="0">
                <a:solidFill>
                  <a:srgbClr val="0070C0"/>
                </a:solidFill>
              </a:rPr>
              <a:t>Reader.</a:t>
            </a:r>
          </a:p>
          <a:p>
            <a:pPr lvl="0" hangingPunct="0"/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2342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 smtClean="0">
                <a:solidFill>
                  <a:srgbClr val="00B050"/>
                </a:solidFill>
              </a:rPr>
              <a:t>What </a:t>
            </a:r>
            <a:r>
              <a:rPr lang="en-GB" b="1" dirty="0" smtClean="0">
                <a:solidFill>
                  <a:srgbClr val="00B050"/>
                </a:solidFill>
              </a:rPr>
              <a:t>we </a:t>
            </a:r>
            <a:r>
              <a:rPr lang="en-GB" b="1" dirty="0" smtClean="0">
                <a:solidFill>
                  <a:srgbClr val="00B050"/>
                </a:solidFill>
              </a:rPr>
              <a:t>hope you </a:t>
            </a:r>
            <a:r>
              <a:rPr lang="en-GB" b="1" dirty="0" smtClean="0">
                <a:solidFill>
                  <a:srgbClr val="00B050"/>
                </a:solidFill>
              </a:rPr>
              <a:t>discover about the </a:t>
            </a:r>
            <a:r>
              <a:rPr lang="en-GB" b="1" dirty="0" smtClean="0">
                <a:solidFill>
                  <a:srgbClr val="00B050"/>
                </a:solidFill>
              </a:rPr>
              <a:t>accelerated reader programme</a:t>
            </a:r>
            <a:endParaRPr lang="en-GB" b="1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7401" y="2015732"/>
            <a:ext cx="10985500" cy="3450613"/>
          </a:xfrm>
        </p:spPr>
        <p:txBody>
          <a:bodyPr>
            <a:noAutofit/>
          </a:bodyPr>
          <a:lstStyle/>
          <a:p>
            <a:r>
              <a:rPr lang="en-GB" sz="2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clearer understanding of Accelerated Reading.</a:t>
            </a:r>
          </a:p>
          <a:p>
            <a:r>
              <a:rPr lang="en-GB" sz="29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Accelerated Reading is used in the school?</a:t>
            </a:r>
          </a:p>
          <a:p>
            <a:r>
              <a:rPr lang="en-GB" sz="2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How your child is assigned a book?</a:t>
            </a:r>
          </a:p>
          <a:p>
            <a:r>
              <a:rPr lang="en-GB" sz="29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is expected from your child when they read an AR book?</a:t>
            </a:r>
          </a:p>
          <a:p>
            <a:r>
              <a:rPr lang="en-GB" sz="2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How we are promoting reading in </a:t>
            </a:r>
            <a:r>
              <a:rPr lang="en-GB" sz="29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school?</a:t>
            </a:r>
            <a:endParaRPr lang="en-GB" sz="29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9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you can help at home?</a:t>
            </a:r>
            <a:endParaRPr lang="en-GB" sz="29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89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00B050"/>
                </a:solidFill>
              </a:rPr>
              <a:t>Some Stats - Literacy</a:t>
            </a:r>
            <a:endParaRPr lang="en-GB" b="1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900" y="2015732"/>
            <a:ext cx="11988800" cy="3902468"/>
          </a:xfrm>
        </p:spPr>
        <p:txBody>
          <a:bodyPr>
            <a:normAutofit/>
          </a:bodyPr>
          <a:lstStyle/>
          <a:p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Statistics from 2014 show that one in five children in </a:t>
            </a:r>
            <a:r>
              <a:rPr lang="en-GB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UK 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cannot read well by the age of 11</a:t>
            </a:r>
            <a:r>
              <a:rPr lang="en-GB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Research conducted in 2012 found that 17% of 15 year-olds in </a:t>
            </a:r>
            <a:r>
              <a:rPr lang="en-GB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UK </a:t>
            </a:r>
            <a:r>
              <a:rPr lang="en-GB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not have a minimum level of proficiency in literacy</a:t>
            </a:r>
            <a:r>
              <a:rPr lang="en-GB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16% of adults (around 5.8 million people) in England and Northern Ireland score at the lowest level of proficiency in literacy (at or below Level </a:t>
            </a:r>
            <a:r>
              <a:rPr lang="en-GB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1).</a:t>
            </a:r>
            <a:endParaRPr lang="en-GB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4941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744881"/>
          </a:xfrm>
        </p:spPr>
        <p:txBody>
          <a:bodyPr/>
          <a:lstStyle/>
          <a:p>
            <a:r>
              <a:rPr lang="en-GB" b="1" dirty="0" smtClean="0">
                <a:solidFill>
                  <a:srgbClr val="00B050"/>
                </a:solidFill>
              </a:rPr>
              <a:t>Reading for pleasure</a:t>
            </a:r>
            <a:endParaRPr lang="en-GB" b="1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800" y="1853754"/>
            <a:ext cx="12014199" cy="4407346"/>
          </a:xfrm>
        </p:spPr>
        <p:txBody>
          <a:bodyPr>
            <a:normAutofit/>
          </a:bodyPr>
          <a:lstStyle/>
          <a:p>
            <a:r>
              <a:rPr lang="en-GB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the UK </a:t>
            </a:r>
            <a:r>
              <a:rPr lang="en-GB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children have less positive attitudes towards reading than in many other countries: only 26% of 10 year-olds 'like reading' </a:t>
            </a:r>
            <a:r>
              <a:rPr lang="en-GB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(46</a:t>
            </a:r>
            <a:r>
              <a:rPr lang="en-GB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% in Portugal, 42% in Georgia, 35% in </a:t>
            </a:r>
            <a:r>
              <a:rPr lang="en-GB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Romania).</a:t>
            </a:r>
            <a:endParaRPr lang="en-GB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Most children in </a:t>
            </a:r>
            <a:r>
              <a:rPr lang="en-GB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UK </a:t>
            </a:r>
            <a:r>
              <a:rPr lang="en-GB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not read on a daily basis: in 2011 just over a third (37%) of 10 year-olds surveyed reported reading for pleasure every day</a:t>
            </a:r>
            <a:r>
              <a:rPr lang="en-GB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2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GB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UK, </a:t>
            </a:r>
            <a:r>
              <a:rPr lang="en-GB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36% of adults don't read for pleasure, rising to 44% of young people (aged 16 to 24</a:t>
            </a:r>
            <a:r>
              <a:rPr lang="en-GB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GB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</a:t>
            </a:r>
            <a:r>
              <a:rPr lang="en-GB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of 11-15 year-olds in </a:t>
            </a:r>
            <a:r>
              <a:rPr lang="en-GB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UK </a:t>
            </a:r>
            <a:r>
              <a:rPr lang="en-GB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not participate in reading </a:t>
            </a:r>
            <a:r>
              <a:rPr lang="en-GB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activities </a:t>
            </a:r>
            <a:r>
              <a:rPr lang="en-GB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that are not required for school in their spare </a:t>
            </a:r>
            <a:r>
              <a:rPr lang="en-GB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time.</a:t>
            </a:r>
            <a:endParaRPr lang="en-GB" sz="2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9852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00B050"/>
                </a:solidFill>
              </a:rPr>
              <a:t>Educational impacts of reading - research</a:t>
            </a:r>
            <a:endParaRPr lang="en-GB" b="1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900" y="2015732"/>
            <a:ext cx="11887200" cy="4105668"/>
          </a:xfrm>
        </p:spPr>
        <p:txBody>
          <a:bodyPr>
            <a:normAutofit fontScale="92500" lnSpcReduction="10000"/>
          </a:bodyPr>
          <a:lstStyle/>
          <a:p>
            <a:r>
              <a:rPr lang="en-GB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Reading for pleasure is more important for children's cognitive development than their parents' level of education and is a more powerful factor in life achievement than socio-economic </a:t>
            </a:r>
            <a:r>
              <a:rPr lang="en-GB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background. </a:t>
            </a:r>
            <a:endParaRPr lang="en-GB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 is a difference in reading performance equivalent to just over a year's schooling between young people who never read for enjoyment and those who read for up to 30 minutes per </a:t>
            </a:r>
            <a:r>
              <a:rPr lang="en-GB" sz="2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day.</a:t>
            </a:r>
            <a:endParaRPr lang="en-GB" sz="2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Children who read books often at age 10 and more than once a week at age 16 gain higher results in maths, vocabulary and spelling tests at age 16 than those who read less </a:t>
            </a:r>
            <a:r>
              <a:rPr lang="en-GB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regularly.</a:t>
            </a:r>
            <a:endParaRPr lang="en-GB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4244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2006600"/>
            <a:ext cx="8223162" cy="1637480"/>
          </a:xfrm>
        </p:spPr>
        <p:txBody>
          <a:bodyPr/>
          <a:lstStyle/>
          <a:p>
            <a:r>
              <a:rPr lang="en-GB" b="1" dirty="0" smtClean="0">
                <a:solidFill>
                  <a:srgbClr val="00B050"/>
                </a:solidFill>
              </a:rPr>
              <a:t>How do you judge a good reader?</a:t>
            </a:r>
            <a:endParaRPr lang="en-GB" b="1" dirty="0">
              <a:solidFill>
                <a:srgbClr val="00B05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3200" dirty="0" smtClean="0"/>
              <a:t>Emergent Readers and Independent Readers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39694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 smtClean="0"/>
              <a:t>Osmosis</a:t>
            </a:r>
            <a:endParaRPr lang="en-GB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5491" y="1622178"/>
            <a:ext cx="4645152" cy="801943"/>
          </a:xfrm>
        </p:spPr>
        <p:txBody>
          <a:bodyPr/>
          <a:lstStyle/>
          <a:p>
            <a:r>
              <a:rPr lang="en-GB" dirty="0" smtClean="0"/>
              <a:t>Definition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4500" y="2424121"/>
            <a:ext cx="5647843" cy="3443280"/>
          </a:xfrm>
        </p:spPr>
        <p:txBody>
          <a:bodyPr>
            <a:normAutofit/>
          </a:bodyPr>
          <a:lstStyle/>
          <a:p>
            <a:r>
              <a:rPr lang="en-GB" sz="2400" b="1" dirty="0"/>
              <a:t>Osmosis</a:t>
            </a:r>
            <a:r>
              <a:rPr lang="en-GB" sz="2400" dirty="0"/>
              <a:t> is the spontaneous net movement of </a:t>
            </a:r>
            <a:r>
              <a:rPr lang="en-GB" sz="2400" dirty="0">
                <a:hlinkClick r:id="rId2" tooltip="Solvent"/>
              </a:rPr>
              <a:t>solvent</a:t>
            </a:r>
            <a:r>
              <a:rPr lang="en-GB" sz="2400" dirty="0"/>
              <a:t> molecules through a </a:t>
            </a:r>
            <a:r>
              <a:rPr lang="en-GB" sz="2400" dirty="0">
                <a:hlinkClick r:id="rId3" tooltip="Semi-permeable membrane"/>
              </a:rPr>
              <a:t>semi-permeable membrane</a:t>
            </a:r>
            <a:r>
              <a:rPr lang="en-GB" sz="2400" dirty="0"/>
              <a:t> into a region of higher </a:t>
            </a:r>
            <a:r>
              <a:rPr lang="en-GB" sz="2400" dirty="0">
                <a:hlinkClick r:id="rId4" tooltip="Solution"/>
              </a:rPr>
              <a:t>solute</a:t>
            </a:r>
            <a:r>
              <a:rPr lang="en-GB" sz="2400" dirty="0"/>
              <a:t> concentration, in the direction that tends to equalize the solute concentrations on the two </a:t>
            </a:r>
            <a:r>
              <a:rPr lang="en-GB" sz="2400" dirty="0" smtClean="0"/>
              <a:t>sides.</a:t>
            </a:r>
            <a:endParaRPr lang="en-GB" sz="24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4400" y="1630577"/>
            <a:ext cx="5063114" cy="802237"/>
          </a:xfrm>
        </p:spPr>
        <p:txBody>
          <a:bodyPr/>
          <a:lstStyle/>
          <a:p>
            <a:r>
              <a:rPr lang="en-GB" dirty="0" smtClean="0"/>
              <a:t>Colourful Picture </a:t>
            </a:r>
            <a:r>
              <a:rPr lang="en-GB" dirty="0" smtClean="0">
                <a:sym typeface="Wingdings" panose="05000000000000000000" pitchFamily="2" charset="2"/>
              </a:rPr>
              <a:t></a:t>
            </a:r>
            <a:endParaRPr lang="en-GB" dirty="0"/>
          </a:p>
        </p:txBody>
      </p:sp>
      <p:pic>
        <p:nvPicPr>
          <p:cNvPr id="7" name="Content Placeholder 6" descr="https://i.ytimg.com/vi/KmQyVWtxeqM/maxresdefault.jpg"/>
          <p:cNvPicPr>
            <a:picLocks noGrp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2432814"/>
            <a:ext cx="5511799" cy="32567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3415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00B050"/>
                </a:solidFill>
              </a:rPr>
              <a:t>Am I a good reader?</a:t>
            </a:r>
            <a:endParaRPr lang="en-GB" b="1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2015732"/>
            <a:ext cx="10972800" cy="408026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GB" sz="2200" dirty="0" smtClean="0"/>
              <a:t>I read the words accurately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2200" dirty="0" smtClean="0"/>
              <a:t>I read the sentences fluently			</a:t>
            </a:r>
            <a:r>
              <a:rPr lang="en-GB" sz="2200" b="1" dirty="0" smtClean="0">
                <a:solidFill>
                  <a:srgbClr val="7030A0"/>
                </a:solidFill>
              </a:rPr>
              <a:t>EMERGENT READER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2200" dirty="0" smtClean="0"/>
              <a:t>I read the words quickly</a:t>
            </a:r>
          </a:p>
          <a:p>
            <a:pPr>
              <a:buFont typeface="Wingdings" panose="05000000000000000000" pitchFamily="2" charset="2"/>
              <a:buChar char="ü"/>
            </a:pPr>
            <a:endParaRPr lang="en-GB" dirty="0"/>
          </a:p>
          <a:p>
            <a:pPr>
              <a:buFont typeface="Wingdings" panose="05000000000000000000" pitchFamily="2" charset="2"/>
              <a:buChar char="Ø"/>
            </a:pPr>
            <a:r>
              <a:rPr lang="en-GB" sz="2200" dirty="0" smtClean="0"/>
              <a:t>Did I understand what I’ve read?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200" dirty="0" smtClean="0"/>
              <a:t>Could I retell what I’ve read to someone?			</a:t>
            </a:r>
            <a:r>
              <a:rPr lang="en-GB" sz="2200" b="1" dirty="0" smtClean="0">
                <a:solidFill>
                  <a:srgbClr val="7030A0"/>
                </a:solidFill>
              </a:rPr>
              <a:t>INDEPENDENT READER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200" dirty="0" smtClean="0"/>
              <a:t>Could I visualise</a:t>
            </a:r>
            <a:r>
              <a:rPr lang="en-GB" sz="2200" dirty="0"/>
              <a:t> </a:t>
            </a:r>
            <a:r>
              <a:rPr lang="en-GB" sz="2200" dirty="0" smtClean="0"/>
              <a:t>(paint pictures) in my head what I was reading?</a:t>
            </a:r>
          </a:p>
          <a:p>
            <a:pPr>
              <a:buFont typeface="Wingdings" panose="05000000000000000000" pitchFamily="2" charset="2"/>
              <a:buChar char="ü"/>
            </a:pPr>
            <a:endParaRPr lang="en-GB" dirty="0"/>
          </a:p>
        </p:txBody>
      </p:sp>
      <p:sp>
        <p:nvSpPr>
          <p:cNvPr id="4" name="Right Arrow 3"/>
          <p:cNvSpPr/>
          <p:nvPr/>
        </p:nvSpPr>
        <p:spPr>
          <a:xfrm>
            <a:off x="4677908" y="251460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ight Arrow 4"/>
          <p:cNvSpPr/>
          <p:nvPr/>
        </p:nvSpPr>
        <p:spPr>
          <a:xfrm>
            <a:off x="6259821" y="461010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351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TM10001114[[fn=Gallery]]</Template>
  <TotalTime>463</TotalTime>
  <Words>1011</Words>
  <Application>Microsoft Office PowerPoint</Application>
  <PresentationFormat>Widescreen</PresentationFormat>
  <Paragraphs>64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Gill Sans MT</vt:lpstr>
      <vt:lpstr>Times New Roman</vt:lpstr>
      <vt:lpstr>Wingdings</vt:lpstr>
      <vt:lpstr>Gallery</vt:lpstr>
      <vt:lpstr>Accelerated Reader</vt:lpstr>
      <vt:lpstr>Purpose</vt:lpstr>
      <vt:lpstr>What we hope you discover about the accelerated reader programme</vt:lpstr>
      <vt:lpstr>Some Stats - Literacy</vt:lpstr>
      <vt:lpstr>Reading for pleasure</vt:lpstr>
      <vt:lpstr>Educational impacts of reading - research</vt:lpstr>
      <vt:lpstr>How do you judge a good reader?</vt:lpstr>
      <vt:lpstr>Osmosis</vt:lpstr>
      <vt:lpstr>Am I a good reader?</vt:lpstr>
      <vt:lpstr>PowerPoint Presentation</vt:lpstr>
      <vt:lpstr>Do not judge a book by it’s cover.  AR judges content / comprehension.</vt:lpstr>
      <vt:lpstr>These books are very different in word count and presentation but both are deemed 3.2 difficulty level.  This is purely based on comprehension.</vt:lpstr>
      <vt:lpstr>AR sorts texts into difficulty rating based on words used, sentence length and the complexity of paragraphs.</vt:lpstr>
      <vt:lpstr>PowerPoint Presentation</vt:lpstr>
      <vt:lpstr>What we are doing in St. Mary’s to promote reading.</vt:lpstr>
      <vt:lpstr>PowerPoint Presentation</vt:lpstr>
      <vt:lpstr>PowerPoint Presentation</vt:lpstr>
      <vt:lpstr>PowerPoint Presentation</vt:lpstr>
      <vt:lpstr>PowerPoint Presentation</vt:lpstr>
    </vt:vector>
  </TitlesOfParts>
  <Company>C2k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Reading Workshop</dc:title>
  <dc:creator>S DENVIR</dc:creator>
  <cp:lastModifiedBy>P Gilchrist</cp:lastModifiedBy>
  <cp:revision>44</cp:revision>
  <dcterms:created xsi:type="dcterms:W3CDTF">2017-09-27T10:36:04Z</dcterms:created>
  <dcterms:modified xsi:type="dcterms:W3CDTF">2021-09-30T15:05:25Z</dcterms:modified>
</cp:coreProperties>
</file>