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22" r:id="rId2"/>
    <p:sldId id="325" r:id="rId3"/>
    <p:sldId id="326" r:id="rId4"/>
    <p:sldId id="323" r:id="rId5"/>
    <p:sldId id="324" r:id="rId6"/>
    <p:sldId id="327" r:id="rId7"/>
    <p:sldId id="319" r:id="rId8"/>
    <p:sldId id="320" r:id="rId9"/>
    <p:sldId id="328" r:id="rId10"/>
    <p:sldId id="280" r:id="rId11"/>
    <p:sldId id="336" r:id="rId12"/>
    <p:sldId id="337" r:id="rId13"/>
    <p:sldId id="338" r:id="rId14"/>
    <p:sldId id="339" r:id="rId15"/>
    <p:sldId id="331" r:id="rId16"/>
    <p:sldId id="306" r:id="rId17"/>
    <p:sldId id="332" r:id="rId18"/>
    <p:sldId id="309" r:id="rId19"/>
    <p:sldId id="334" r:id="rId20"/>
    <p:sldId id="333" r:id="rId21"/>
    <p:sldId id="283" r:id="rId22"/>
    <p:sldId id="314"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el Teague" initials="E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9639" autoAdjust="0"/>
  </p:normalViewPr>
  <p:slideViewPr>
    <p:cSldViewPr>
      <p:cViewPr varScale="1">
        <p:scale>
          <a:sx n="85" d="100"/>
          <a:sy n="85" d="100"/>
        </p:scale>
        <p:origin x="-1301" y="-77"/>
      </p:cViewPr>
      <p:guideLst>
        <p:guide orient="horz" pos="2160"/>
        <p:guide pos="2880"/>
      </p:guideLst>
    </p:cSldViewPr>
  </p:slideViewPr>
  <p:outlineViewPr>
    <p:cViewPr>
      <p:scale>
        <a:sx n="33" d="100"/>
        <a:sy n="33" d="100"/>
      </p:scale>
      <p:origin x="0" y="-2178"/>
    </p:cViewPr>
  </p:outlineViewPr>
  <p:notesTextViewPr>
    <p:cViewPr>
      <p:scale>
        <a:sx n="1" d="1"/>
        <a:sy n="1" d="1"/>
      </p:scale>
      <p:origin x="0" y="0"/>
    </p:cViewPr>
  </p:notesTextViewPr>
  <p:notesViewPr>
    <p:cSldViewPr>
      <p:cViewPr varScale="1">
        <p:scale>
          <a:sx n="61" d="100"/>
          <a:sy n="61" d="100"/>
        </p:scale>
        <p:origin x="2685"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FF90F-01F2-4EE3-BA6F-13F470D59AEF}"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FA08001B-2244-4AF9-8ADA-3E4D0B9C5045}">
      <dgm:prSet phldrT="[Text]" custT="1"/>
      <dgm:spPr/>
      <dgm:t>
        <a:bodyPr/>
        <a:lstStyle/>
        <a:p>
          <a:r>
            <a:rPr lang="en-GB" sz="1600" b="1" dirty="0" smtClean="0">
              <a:latin typeface="Arial" panose="020B0604020202020204" pitchFamily="34" charset="0"/>
              <a:cs typeface="Arial" panose="020B0604020202020204" pitchFamily="34" charset="0"/>
            </a:rPr>
            <a:t>Phase 1</a:t>
          </a:r>
        </a:p>
        <a:p>
          <a:r>
            <a:rPr lang="en-GB" sz="1600" dirty="0" smtClean="0">
              <a:latin typeface="Arial" panose="020B0604020202020204" pitchFamily="34" charset="0"/>
              <a:cs typeface="Arial" panose="020B0604020202020204" pitchFamily="34" charset="0"/>
            </a:rPr>
            <a:t>Identification of need</a:t>
          </a:r>
          <a:endParaRPr lang="en-GB" sz="1600" dirty="0">
            <a:latin typeface="Arial" panose="020B0604020202020204" pitchFamily="34" charset="0"/>
            <a:cs typeface="Arial" panose="020B0604020202020204" pitchFamily="34" charset="0"/>
          </a:endParaRPr>
        </a:p>
      </dgm:t>
    </dgm:pt>
    <dgm:pt modelId="{5C9F760C-B4C0-44FD-A05D-081CD4A5D641}" type="parTrans" cxnId="{C887885E-191F-403D-AD13-89070F57B2D4}">
      <dgm:prSet/>
      <dgm:spPr/>
      <dgm:t>
        <a:bodyPr/>
        <a:lstStyle/>
        <a:p>
          <a:endParaRPr lang="en-GB"/>
        </a:p>
      </dgm:t>
    </dgm:pt>
    <dgm:pt modelId="{37F6F0A4-830A-4E86-ADAD-0D69BD9A1D30}" type="sibTrans" cxnId="{C887885E-191F-403D-AD13-89070F57B2D4}">
      <dgm:prSet/>
      <dgm:spPr/>
      <dgm:t>
        <a:bodyPr/>
        <a:lstStyle/>
        <a:p>
          <a:endParaRPr lang="en-GB"/>
        </a:p>
      </dgm:t>
    </dgm:pt>
    <dgm:pt modelId="{5443E6A1-2DB3-48A5-8A6F-4A079CD2BE80}">
      <dgm:prSet phldrT="[Text]" custT="1"/>
      <dgm:spPr>
        <a:solidFill>
          <a:srgbClr val="FFC000">
            <a:alpha val="90000"/>
          </a:srgbClr>
        </a:solidFill>
      </dgm:spPr>
      <dgm:t>
        <a:bodyPr/>
        <a:lstStyle/>
        <a:p>
          <a:r>
            <a:rPr lang="en-GB" sz="1600" b="1" dirty="0" smtClean="0">
              <a:latin typeface="Arial" panose="020B0604020202020204" pitchFamily="34" charset="0"/>
              <a:cs typeface="Arial" panose="020B0604020202020204" pitchFamily="34" charset="0"/>
            </a:rPr>
            <a:t>Phase 2</a:t>
          </a:r>
        </a:p>
        <a:p>
          <a:r>
            <a:rPr lang="en-GB" sz="1600" dirty="0" smtClean="0">
              <a:latin typeface="Arial" panose="020B0604020202020204" pitchFamily="34" charset="0"/>
              <a:cs typeface="Arial" panose="020B0604020202020204" pitchFamily="34" charset="0"/>
            </a:rPr>
            <a:t>Pre publication consultation</a:t>
          </a:r>
          <a:endParaRPr lang="en-GB" sz="1600" dirty="0">
            <a:latin typeface="Arial" panose="020B0604020202020204" pitchFamily="34" charset="0"/>
            <a:cs typeface="Arial" panose="020B0604020202020204" pitchFamily="34" charset="0"/>
          </a:endParaRPr>
        </a:p>
      </dgm:t>
    </dgm:pt>
    <dgm:pt modelId="{2736FF26-2C85-495A-99BA-760C2A6A3ACE}" type="parTrans" cxnId="{C13F7AFE-2803-43E1-9597-02CD79AFCA6C}">
      <dgm:prSet/>
      <dgm:spPr/>
      <dgm:t>
        <a:bodyPr/>
        <a:lstStyle/>
        <a:p>
          <a:endParaRPr lang="en-GB"/>
        </a:p>
      </dgm:t>
    </dgm:pt>
    <dgm:pt modelId="{FA709D51-0D3A-4C78-97D0-40F1E44B4B6A}" type="sibTrans" cxnId="{C13F7AFE-2803-43E1-9597-02CD79AFCA6C}">
      <dgm:prSet/>
      <dgm:spPr/>
      <dgm:t>
        <a:bodyPr/>
        <a:lstStyle/>
        <a:p>
          <a:endParaRPr lang="en-GB"/>
        </a:p>
      </dgm:t>
    </dgm:pt>
    <dgm:pt modelId="{99364AED-7384-4FD4-9D06-8E427578B3A1}">
      <dgm:prSet phldrT="[Text]" custT="1"/>
      <dgm:spPr/>
      <dgm:t>
        <a:bodyPr/>
        <a:lstStyle/>
        <a:p>
          <a:r>
            <a:rPr lang="en-GB" sz="1600" b="1" dirty="0" smtClean="0">
              <a:latin typeface="Arial" panose="020B0604020202020204" pitchFamily="34" charset="0"/>
              <a:cs typeface="Arial" panose="020B0604020202020204" pitchFamily="34" charset="0"/>
            </a:rPr>
            <a:t>Phase 3</a:t>
          </a:r>
        </a:p>
        <a:p>
          <a:r>
            <a:rPr lang="en-GB" sz="1600" dirty="0" smtClean="0">
              <a:latin typeface="Arial" panose="020B0604020202020204" pitchFamily="34" charset="0"/>
              <a:cs typeface="Arial" panose="020B0604020202020204" pitchFamily="34" charset="0"/>
            </a:rPr>
            <a:t>Publication of a Development Proposal by the Education Authority</a:t>
          </a:r>
          <a:endParaRPr lang="en-GB" sz="1600" dirty="0">
            <a:latin typeface="Arial" panose="020B0604020202020204" pitchFamily="34" charset="0"/>
            <a:cs typeface="Arial" panose="020B0604020202020204" pitchFamily="34" charset="0"/>
          </a:endParaRPr>
        </a:p>
      </dgm:t>
    </dgm:pt>
    <dgm:pt modelId="{80DFA991-685D-4BE4-ACD2-35ED81BD66A2}" type="parTrans" cxnId="{92680D56-0BDD-4E9B-BF77-66617FE1E28B}">
      <dgm:prSet/>
      <dgm:spPr/>
      <dgm:t>
        <a:bodyPr/>
        <a:lstStyle/>
        <a:p>
          <a:endParaRPr lang="en-GB"/>
        </a:p>
      </dgm:t>
    </dgm:pt>
    <dgm:pt modelId="{359C925F-0E34-43F3-807F-747DA130220A}" type="sibTrans" cxnId="{92680D56-0BDD-4E9B-BF77-66617FE1E28B}">
      <dgm:prSet/>
      <dgm:spPr/>
      <dgm:t>
        <a:bodyPr/>
        <a:lstStyle/>
        <a:p>
          <a:endParaRPr lang="en-GB"/>
        </a:p>
      </dgm:t>
    </dgm:pt>
    <dgm:pt modelId="{2029902B-F6AB-4649-9A0D-BA6F5C21F8B5}">
      <dgm:prSet custT="1"/>
      <dgm:spPr/>
      <dgm:t>
        <a:bodyPr/>
        <a:lstStyle/>
        <a:p>
          <a:r>
            <a:rPr lang="en-GB" sz="1600" b="1" dirty="0" smtClean="0">
              <a:latin typeface="Arial" panose="020B0604020202020204" pitchFamily="34" charset="0"/>
              <a:cs typeface="Arial" panose="020B0604020202020204" pitchFamily="34" charset="0"/>
            </a:rPr>
            <a:t>Phase 4</a:t>
          </a:r>
        </a:p>
        <a:p>
          <a:r>
            <a:rPr lang="en-GB" sz="1600" dirty="0" smtClean="0">
              <a:latin typeface="Arial" panose="020B0604020202020204" pitchFamily="34" charset="0"/>
              <a:cs typeface="Arial" panose="020B0604020202020204" pitchFamily="34" charset="0"/>
            </a:rPr>
            <a:t>Statutory Objection period</a:t>
          </a:r>
          <a:endParaRPr lang="en-GB" sz="1600" dirty="0">
            <a:latin typeface="Arial" panose="020B0604020202020204" pitchFamily="34" charset="0"/>
            <a:cs typeface="Arial" panose="020B0604020202020204" pitchFamily="34" charset="0"/>
          </a:endParaRPr>
        </a:p>
      </dgm:t>
    </dgm:pt>
    <dgm:pt modelId="{BABA6C70-2233-49B2-BE87-42EC17B1FAE7}" type="parTrans" cxnId="{7B198F8B-2BC7-4E5F-8349-0B360DB52F13}">
      <dgm:prSet/>
      <dgm:spPr/>
      <dgm:t>
        <a:bodyPr/>
        <a:lstStyle/>
        <a:p>
          <a:endParaRPr lang="en-GB"/>
        </a:p>
      </dgm:t>
    </dgm:pt>
    <dgm:pt modelId="{E6B755A6-9043-4166-A3FB-C56EFB3645E9}" type="sibTrans" cxnId="{7B198F8B-2BC7-4E5F-8349-0B360DB52F13}">
      <dgm:prSet/>
      <dgm:spPr/>
      <dgm:t>
        <a:bodyPr/>
        <a:lstStyle/>
        <a:p>
          <a:endParaRPr lang="en-GB"/>
        </a:p>
      </dgm:t>
    </dgm:pt>
    <dgm:pt modelId="{91343CAC-A3C3-4A48-AD40-565D41669D8E}" type="pres">
      <dgm:prSet presAssocID="{627FF90F-01F2-4EE3-BA6F-13F470D59AEF}" presName="Name0" presStyleCnt="0">
        <dgm:presLayoutVars>
          <dgm:chMax val="11"/>
          <dgm:chPref val="11"/>
          <dgm:dir/>
          <dgm:resizeHandles/>
        </dgm:presLayoutVars>
      </dgm:prSet>
      <dgm:spPr/>
      <dgm:t>
        <a:bodyPr/>
        <a:lstStyle/>
        <a:p>
          <a:endParaRPr lang="en-GB"/>
        </a:p>
      </dgm:t>
    </dgm:pt>
    <dgm:pt modelId="{AEC7AC13-EA3D-4347-9F1E-06610A561C5A}" type="pres">
      <dgm:prSet presAssocID="{2029902B-F6AB-4649-9A0D-BA6F5C21F8B5}" presName="Accent4" presStyleCnt="0"/>
      <dgm:spPr/>
    </dgm:pt>
    <dgm:pt modelId="{400DCFB0-B10B-4048-906C-D456031A2EEA}" type="pres">
      <dgm:prSet presAssocID="{2029902B-F6AB-4649-9A0D-BA6F5C21F8B5}" presName="Accent" presStyleLbl="node1" presStyleIdx="0" presStyleCnt="4"/>
      <dgm:spPr/>
    </dgm:pt>
    <dgm:pt modelId="{121D8767-A987-4858-B018-3732929305AD}" type="pres">
      <dgm:prSet presAssocID="{2029902B-F6AB-4649-9A0D-BA6F5C21F8B5}" presName="ParentBackground4" presStyleCnt="0"/>
      <dgm:spPr/>
    </dgm:pt>
    <dgm:pt modelId="{F9DE5787-2294-46D7-928B-C3CE07ECC047}" type="pres">
      <dgm:prSet presAssocID="{2029902B-F6AB-4649-9A0D-BA6F5C21F8B5}" presName="ParentBackground" presStyleLbl="fgAcc1" presStyleIdx="0" presStyleCnt="4"/>
      <dgm:spPr/>
      <dgm:t>
        <a:bodyPr/>
        <a:lstStyle/>
        <a:p>
          <a:endParaRPr lang="en-GB"/>
        </a:p>
      </dgm:t>
    </dgm:pt>
    <dgm:pt modelId="{5053F09C-2E84-436B-92DB-03FF921107EF}" type="pres">
      <dgm:prSet presAssocID="{2029902B-F6AB-4649-9A0D-BA6F5C21F8B5}" presName="Parent4" presStyleLbl="revTx" presStyleIdx="0" presStyleCnt="0">
        <dgm:presLayoutVars>
          <dgm:chMax val="1"/>
          <dgm:chPref val="1"/>
          <dgm:bulletEnabled val="1"/>
        </dgm:presLayoutVars>
      </dgm:prSet>
      <dgm:spPr/>
      <dgm:t>
        <a:bodyPr/>
        <a:lstStyle/>
        <a:p>
          <a:endParaRPr lang="en-GB"/>
        </a:p>
      </dgm:t>
    </dgm:pt>
    <dgm:pt modelId="{0BAD95C9-2E1B-4C59-BA1D-2038F84626AB}" type="pres">
      <dgm:prSet presAssocID="{99364AED-7384-4FD4-9D06-8E427578B3A1}" presName="Accent3" presStyleCnt="0"/>
      <dgm:spPr/>
    </dgm:pt>
    <dgm:pt modelId="{AFBDBD94-D56D-4949-99D6-66B3103CBD03}" type="pres">
      <dgm:prSet presAssocID="{99364AED-7384-4FD4-9D06-8E427578B3A1}" presName="Accent" presStyleLbl="node1" presStyleIdx="1" presStyleCnt="4"/>
      <dgm:spPr/>
    </dgm:pt>
    <dgm:pt modelId="{0BD6E93C-6267-4143-B816-80379DF092DB}" type="pres">
      <dgm:prSet presAssocID="{99364AED-7384-4FD4-9D06-8E427578B3A1}" presName="ParentBackground3" presStyleCnt="0"/>
      <dgm:spPr/>
    </dgm:pt>
    <dgm:pt modelId="{787C9DEE-068C-45EB-ADC7-4371FA3B0C50}" type="pres">
      <dgm:prSet presAssocID="{99364AED-7384-4FD4-9D06-8E427578B3A1}" presName="ParentBackground" presStyleLbl="fgAcc1" presStyleIdx="1" presStyleCnt="4"/>
      <dgm:spPr/>
      <dgm:t>
        <a:bodyPr/>
        <a:lstStyle/>
        <a:p>
          <a:endParaRPr lang="en-GB"/>
        </a:p>
      </dgm:t>
    </dgm:pt>
    <dgm:pt modelId="{FAA0CDC3-0462-40DC-A461-16B92EA9A25F}" type="pres">
      <dgm:prSet presAssocID="{99364AED-7384-4FD4-9D06-8E427578B3A1}" presName="Parent3" presStyleLbl="revTx" presStyleIdx="0" presStyleCnt="0">
        <dgm:presLayoutVars>
          <dgm:chMax val="1"/>
          <dgm:chPref val="1"/>
          <dgm:bulletEnabled val="1"/>
        </dgm:presLayoutVars>
      </dgm:prSet>
      <dgm:spPr/>
      <dgm:t>
        <a:bodyPr/>
        <a:lstStyle/>
        <a:p>
          <a:endParaRPr lang="en-GB"/>
        </a:p>
      </dgm:t>
    </dgm:pt>
    <dgm:pt modelId="{F104822D-CCF8-4D0E-B5BC-C43ED331EA81}" type="pres">
      <dgm:prSet presAssocID="{5443E6A1-2DB3-48A5-8A6F-4A079CD2BE80}" presName="Accent2" presStyleCnt="0"/>
      <dgm:spPr/>
    </dgm:pt>
    <dgm:pt modelId="{06361C14-86B7-4E83-8BCD-9C6B59BC33A3}" type="pres">
      <dgm:prSet presAssocID="{5443E6A1-2DB3-48A5-8A6F-4A079CD2BE80}" presName="Accent" presStyleLbl="node1" presStyleIdx="2" presStyleCnt="4"/>
      <dgm:spPr/>
    </dgm:pt>
    <dgm:pt modelId="{724C35DD-5219-40E9-B0A8-212935A12F11}" type="pres">
      <dgm:prSet presAssocID="{5443E6A1-2DB3-48A5-8A6F-4A079CD2BE80}" presName="ParentBackground2" presStyleCnt="0"/>
      <dgm:spPr/>
    </dgm:pt>
    <dgm:pt modelId="{525B60B5-922D-4639-8BE8-1592C183EBB9}" type="pres">
      <dgm:prSet presAssocID="{5443E6A1-2DB3-48A5-8A6F-4A079CD2BE80}" presName="ParentBackground" presStyleLbl="fgAcc1" presStyleIdx="2" presStyleCnt="4"/>
      <dgm:spPr/>
      <dgm:t>
        <a:bodyPr/>
        <a:lstStyle/>
        <a:p>
          <a:endParaRPr lang="en-GB"/>
        </a:p>
      </dgm:t>
    </dgm:pt>
    <dgm:pt modelId="{8FAB4D70-D59B-4E73-927A-D57DFBFBA8E7}" type="pres">
      <dgm:prSet presAssocID="{5443E6A1-2DB3-48A5-8A6F-4A079CD2BE80}" presName="Parent2" presStyleLbl="revTx" presStyleIdx="0" presStyleCnt="0">
        <dgm:presLayoutVars>
          <dgm:chMax val="1"/>
          <dgm:chPref val="1"/>
          <dgm:bulletEnabled val="1"/>
        </dgm:presLayoutVars>
      </dgm:prSet>
      <dgm:spPr/>
      <dgm:t>
        <a:bodyPr/>
        <a:lstStyle/>
        <a:p>
          <a:endParaRPr lang="en-GB"/>
        </a:p>
      </dgm:t>
    </dgm:pt>
    <dgm:pt modelId="{E413CD37-F8E5-4C59-B546-537CC643C847}" type="pres">
      <dgm:prSet presAssocID="{FA08001B-2244-4AF9-8ADA-3E4D0B9C5045}" presName="Accent1" presStyleCnt="0"/>
      <dgm:spPr/>
    </dgm:pt>
    <dgm:pt modelId="{422773E4-4940-4DDD-84AD-87FB134A9550}" type="pres">
      <dgm:prSet presAssocID="{FA08001B-2244-4AF9-8ADA-3E4D0B9C5045}" presName="Accent" presStyleLbl="node1" presStyleIdx="3" presStyleCnt="4"/>
      <dgm:spPr/>
    </dgm:pt>
    <dgm:pt modelId="{D4FE9424-E2FE-4F27-ABBD-F63C13777497}" type="pres">
      <dgm:prSet presAssocID="{FA08001B-2244-4AF9-8ADA-3E4D0B9C5045}" presName="ParentBackground1" presStyleCnt="0"/>
      <dgm:spPr/>
    </dgm:pt>
    <dgm:pt modelId="{037AE317-2FF6-4858-A489-ED12DD6704C4}" type="pres">
      <dgm:prSet presAssocID="{FA08001B-2244-4AF9-8ADA-3E4D0B9C5045}" presName="ParentBackground" presStyleLbl="fgAcc1" presStyleIdx="3" presStyleCnt="4"/>
      <dgm:spPr/>
      <dgm:t>
        <a:bodyPr/>
        <a:lstStyle/>
        <a:p>
          <a:endParaRPr lang="en-GB"/>
        </a:p>
      </dgm:t>
    </dgm:pt>
    <dgm:pt modelId="{668EF7B6-31A2-4736-BE44-D650FA03871F}" type="pres">
      <dgm:prSet presAssocID="{FA08001B-2244-4AF9-8ADA-3E4D0B9C5045}" presName="Parent1" presStyleLbl="revTx" presStyleIdx="0" presStyleCnt="0">
        <dgm:presLayoutVars>
          <dgm:chMax val="1"/>
          <dgm:chPref val="1"/>
          <dgm:bulletEnabled val="1"/>
        </dgm:presLayoutVars>
      </dgm:prSet>
      <dgm:spPr/>
      <dgm:t>
        <a:bodyPr/>
        <a:lstStyle/>
        <a:p>
          <a:endParaRPr lang="en-GB"/>
        </a:p>
      </dgm:t>
    </dgm:pt>
  </dgm:ptLst>
  <dgm:cxnLst>
    <dgm:cxn modelId="{7B198F8B-2BC7-4E5F-8349-0B360DB52F13}" srcId="{627FF90F-01F2-4EE3-BA6F-13F470D59AEF}" destId="{2029902B-F6AB-4649-9A0D-BA6F5C21F8B5}" srcOrd="3" destOrd="0" parTransId="{BABA6C70-2233-49B2-BE87-42EC17B1FAE7}" sibTransId="{E6B755A6-9043-4166-A3FB-C56EFB3645E9}"/>
    <dgm:cxn modelId="{4F27A8A9-2168-4459-91EF-29247573057A}" type="presOf" srcId="{2029902B-F6AB-4649-9A0D-BA6F5C21F8B5}" destId="{F9DE5787-2294-46D7-928B-C3CE07ECC047}" srcOrd="0" destOrd="0" presId="urn:microsoft.com/office/officeart/2011/layout/CircleProcess"/>
    <dgm:cxn modelId="{C1A382D2-7618-4209-89DC-1F8DE92AE90D}" type="presOf" srcId="{5443E6A1-2DB3-48A5-8A6F-4A079CD2BE80}" destId="{8FAB4D70-D59B-4E73-927A-D57DFBFBA8E7}" srcOrd="1" destOrd="0" presId="urn:microsoft.com/office/officeart/2011/layout/CircleProcess"/>
    <dgm:cxn modelId="{D94FFE01-3669-4A4C-9739-4A505FC6B91B}" type="presOf" srcId="{FA08001B-2244-4AF9-8ADA-3E4D0B9C5045}" destId="{037AE317-2FF6-4858-A489-ED12DD6704C4}" srcOrd="0" destOrd="0" presId="urn:microsoft.com/office/officeart/2011/layout/CircleProcess"/>
    <dgm:cxn modelId="{C13F7AFE-2803-43E1-9597-02CD79AFCA6C}" srcId="{627FF90F-01F2-4EE3-BA6F-13F470D59AEF}" destId="{5443E6A1-2DB3-48A5-8A6F-4A079CD2BE80}" srcOrd="1" destOrd="0" parTransId="{2736FF26-2C85-495A-99BA-760C2A6A3ACE}" sibTransId="{FA709D51-0D3A-4C78-97D0-40F1E44B4B6A}"/>
    <dgm:cxn modelId="{C887885E-191F-403D-AD13-89070F57B2D4}" srcId="{627FF90F-01F2-4EE3-BA6F-13F470D59AEF}" destId="{FA08001B-2244-4AF9-8ADA-3E4D0B9C5045}" srcOrd="0" destOrd="0" parTransId="{5C9F760C-B4C0-44FD-A05D-081CD4A5D641}" sibTransId="{37F6F0A4-830A-4E86-ADAD-0D69BD9A1D30}"/>
    <dgm:cxn modelId="{E9EF329D-A6E6-47E7-AE30-B329BB3E394C}" type="presOf" srcId="{2029902B-F6AB-4649-9A0D-BA6F5C21F8B5}" destId="{5053F09C-2E84-436B-92DB-03FF921107EF}" srcOrd="1" destOrd="0" presId="urn:microsoft.com/office/officeart/2011/layout/CircleProcess"/>
    <dgm:cxn modelId="{A87B4D9D-2387-423B-8B23-3518E8DAA830}" type="presOf" srcId="{99364AED-7384-4FD4-9D06-8E427578B3A1}" destId="{FAA0CDC3-0462-40DC-A461-16B92EA9A25F}" srcOrd="1" destOrd="0" presId="urn:microsoft.com/office/officeart/2011/layout/CircleProcess"/>
    <dgm:cxn modelId="{A810BB1F-D9E2-4927-B1AD-B10EC3C3E093}" type="presOf" srcId="{FA08001B-2244-4AF9-8ADA-3E4D0B9C5045}" destId="{668EF7B6-31A2-4736-BE44-D650FA03871F}" srcOrd="1" destOrd="0" presId="urn:microsoft.com/office/officeart/2011/layout/CircleProcess"/>
    <dgm:cxn modelId="{E53B98C8-A1C3-4A49-ADC0-932914F6EE0C}" type="presOf" srcId="{627FF90F-01F2-4EE3-BA6F-13F470D59AEF}" destId="{91343CAC-A3C3-4A48-AD40-565D41669D8E}" srcOrd="0" destOrd="0" presId="urn:microsoft.com/office/officeart/2011/layout/CircleProcess"/>
    <dgm:cxn modelId="{724681BA-488D-411C-82A8-BBBFDC0A65A3}" type="presOf" srcId="{99364AED-7384-4FD4-9D06-8E427578B3A1}" destId="{787C9DEE-068C-45EB-ADC7-4371FA3B0C50}" srcOrd="0" destOrd="0" presId="urn:microsoft.com/office/officeart/2011/layout/CircleProcess"/>
    <dgm:cxn modelId="{F2D93ABE-1B82-4316-957D-124F9CB90EBF}" type="presOf" srcId="{5443E6A1-2DB3-48A5-8A6F-4A079CD2BE80}" destId="{525B60B5-922D-4639-8BE8-1592C183EBB9}" srcOrd="0" destOrd="0" presId="urn:microsoft.com/office/officeart/2011/layout/CircleProcess"/>
    <dgm:cxn modelId="{92680D56-0BDD-4E9B-BF77-66617FE1E28B}" srcId="{627FF90F-01F2-4EE3-BA6F-13F470D59AEF}" destId="{99364AED-7384-4FD4-9D06-8E427578B3A1}" srcOrd="2" destOrd="0" parTransId="{80DFA991-685D-4BE4-ACD2-35ED81BD66A2}" sibTransId="{359C925F-0E34-43F3-807F-747DA130220A}"/>
    <dgm:cxn modelId="{3A7EE0CC-5739-4426-B23C-A17E3E0332CA}" type="presParOf" srcId="{91343CAC-A3C3-4A48-AD40-565D41669D8E}" destId="{AEC7AC13-EA3D-4347-9F1E-06610A561C5A}" srcOrd="0" destOrd="0" presId="urn:microsoft.com/office/officeart/2011/layout/CircleProcess"/>
    <dgm:cxn modelId="{37C43DDB-D8B2-412D-8496-87A13F20F1CF}" type="presParOf" srcId="{AEC7AC13-EA3D-4347-9F1E-06610A561C5A}" destId="{400DCFB0-B10B-4048-906C-D456031A2EEA}" srcOrd="0" destOrd="0" presId="urn:microsoft.com/office/officeart/2011/layout/CircleProcess"/>
    <dgm:cxn modelId="{17BEC2F1-2C63-471E-9153-04DB36530084}" type="presParOf" srcId="{91343CAC-A3C3-4A48-AD40-565D41669D8E}" destId="{121D8767-A987-4858-B018-3732929305AD}" srcOrd="1" destOrd="0" presId="urn:microsoft.com/office/officeart/2011/layout/CircleProcess"/>
    <dgm:cxn modelId="{58B88F4F-4DBE-448C-B313-F737EE0852C1}" type="presParOf" srcId="{121D8767-A987-4858-B018-3732929305AD}" destId="{F9DE5787-2294-46D7-928B-C3CE07ECC047}" srcOrd="0" destOrd="0" presId="urn:microsoft.com/office/officeart/2011/layout/CircleProcess"/>
    <dgm:cxn modelId="{9372BA88-C139-4169-A961-D0C02B14B1BC}" type="presParOf" srcId="{91343CAC-A3C3-4A48-AD40-565D41669D8E}" destId="{5053F09C-2E84-436B-92DB-03FF921107EF}" srcOrd="2" destOrd="0" presId="urn:microsoft.com/office/officeart/2011/layout/CircleProcess"/>
    <dgm:cxn modelId="{EF4AE52A-C69B-403E-9C27-4604D8772FA7}" type="presParOf" srcId="{91343CAC-A3C3-4A48-AD40-565D41669D8E}" destId="{0BAD95C9-2E1B-4C59-BA1D-2038F84626AB}" srcOrd="3" destOrd="0" presId="urn:microsoft.com/office/officeart/2011/layout/CircleProcess"/>
    <dgm:cxn modelId="{23F811B4-6AFE-4A83-8B1D-3090A3938916}" type="presParOf" srcId="{0BAD95C9-2E1B-4C59-BA1D-2038F84626AB}" destId="{AFBDBD94-D56D-4949-99D6-66B3103CBD03}" srcOrd="0" destOrd="0" presId="urn:microsoft.com/office/officeart/2011/layout/CircleProcess"/>
    <dgm:cxn modelId="{92B28EB3-20CF-4ACF-B7C3-8D62B2F86D03}" type="presParOf" srcId="{91343CAC-A3C3-4A48-AD40-565D41669D8E}" destId="{0BD6E93C-6267-4143-B816-80379DF092DB}" srcOrd="4" destOrd="0" presId="urn:microsoft.com/office/officeart/2011/layout/CircleProcess"/>
    <dgm:cxn modelId="{7A7BEF83-CDA8-4436-A5B4-9771421FAB03}" type="presParOf" srcId="{0BD6E93C-6267-4143-B816-80379DF092DB}" destId="{787C9DEE-068C-45EB-ADC7-4371FA3B0C50}" srcOrd="0" destOrd="0" presId="urn:microsoft.com/office/officeart/2011/layout/CircleProcess"/>
    <dgm:cxn modelId="{8BF5ED54-1D24-4775-AE7F-4BF296309657}" type="presParOf" srcId="{91343CAC-A3C3-4A48-AD40-565D41669D8E}" destId="{FAA0CDC3-0462-40DC-A461-16B92EA9A25F}" srcOrd="5" destOrd="0" presId="urn:microsoft.com/office/officeart/2011/layout/CircleProcess"/>
    <dgm:cxn modelId="{EDDCFE15-889B-4CAB-9742-581696F64C2D}" type="presParOf" srcId="{91343CAC-A3C3-4A48-AD40-565D41669D8E}" destId="{F104822D-CCF8-4D0E-B5BC-C43ED331EA81}" srcOrd="6" destOrd="0" presId="urn:microsoft.com/office/officeart/2011/layout/CircleProcess"/>
    <dgm:cxn modelId="{42148A98-0A02-4A41-999E-E0C9011B40BA}" type="presParOf" srcId="{F104822D-CCF8-4D0E-B5BC-C43ED331EA81}" destId="{06361C14-86B7-4E83-8BCD-9C6B59BC33A3}" srcOrd="0" destOrd="0" presId="urn:microsoft.com/office/officeart/2011/layout/CircleProcess"/>
    <dgm:cxn modelId="{C82BA425-5E62-4F89-989A-96FDC6E35110}" type="presParOf" srcId="{91343CAC-A3C3-4A48-AD40-565D41669D8E}" destId="{724C35DD-5219-40E9-B0A8-212935A12F11}" srcOrd="7" destOrd="0" presId="urn:microsoft.com/office/officeart/2011/layout/CircleProcess"/>
    <dgm:cxn modelId="{101A421A-3416-4601-BE8F-935CDD60B1D0}" type="presParOf" srcId="{724C35DD-5219-40E9-B0A8-212935A12F11}" destId="{525B60B5-922D-4639-8BE8-1592C183EBB9}" srcOrd="0" destOrd="0" presId="urn:microsoft.com/office/officeart/2011/layout/CircleProcess"/>
    <dgm:cxn modelId="{4AF14B9F-ACF4-4720-B63A-62F648389F23}" type="presParOf" srcId="{91343CAC-A3C3-4A48-AD40-565D41669D8E}" destId="{8FAB4D70-D59B-4E73-927A-D57DFBFBA8E7}" srcOrd="8" destOrd="0" presId="urn:microsoft.com/office/officeart/2011/layout/CircleProcess"/>
    <dgm:cxn modelId="{094DB4BF-E820-44E7-8104-6645CB5006ED}" type="presParOf" srcId="{91343CAC-A3C3-4A48-AD40-565D41669D8E}" destId="{E413CD37-F8E5-4C59-B546-537CC643C847}" srcOrd="9" destOrd="0" presId="urn:microsoft.com/office/officeart/2011/layout/CircleProcess"/>
    <dgm:cxn modelId="{FC783E66-425E-4D68-993B-A4399D3FF5C5}" type="presParOf" srcId="{E413CD37-F8E5-4C59-B546-537CC643C847}" destId="{422773E4-4940-4DDD-84AD-87FB134A9550}" srcOrd="0" destOrd="0" presId="urn:microsoft.com/office/officeart/2011/layout/CircleProcess"/>
    <dgm:cxn modelId="{F293755D-23C5-4A68-B15F-528C2356E96E}" type="presParOf" srcId="{91343CAC-A3C3-4A48-AD40-565D41669D8E}" destId="{D4FE9424-E2FE-4F27-ABBD-F63C13777497}" srcOrd="10" destOrd="0" presId="urn:microsoft.com/office/officeart/2011/layout/CircleProcess"/>
    <dgm:cxn modelId="{F57D6C20-6B2C-4AFB-91B3-E004CB7CC927}" type="presParOf" srcId="{D4FE9424-E2FE-4F27-ABBD-F63C13777497}" destId="{037AE317-2FF6-4858-A489-ED12DD6704C4}" srcOrd="0" destOrd="0" presId="urn:microsoft.com/office/officeart/2011/layout/CircleProcess"/>
    <dgm:cxn modelId="{768B7B7A-FD7D-413D-8937-87ACCC08F605}" type="presParOf" srcId="{91343CAC-A3C3-4A48-AD40-565D41669D8E}" destId="{668EF7B6-31A2-4736-BE44-D650FA03871F}"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7FF90F-01F2-4EE3-BA6F-13F470D59AEF}"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FA08001B-2244-4AF9-8ADA-3E4D0B9C5045}">
      <dgm:prSet phldrT="[Text]" custT="1"/>
      <dgm:spPr/>
      <dgm:t>
        <a:bodyPr/>
        <a:lstStyle/>
        <a:p>
          <a:r>
            <a:rPr lang="en-GB" sz="1600" b="1" dirty="0" smtClean="0">
              <a:latin typeface="Arial" panose="020B0604020202020204" pitchFamily="34" charset="0"/>
              <a:cs typeface="Arial" panose="020B0604020202020204" pitchFamily="34" charset="0"/>
            </a:rPr>
            <a:t>Phase 1</a:t>
          </a:r>
        </a:p>
        <a:p>
          <a:r>
            <a:rPr lang="en-GB" sz="1600" dirty="0" smtClean="0">
              <a:latin typeface="Arial" panose="020B0604020202020204" pitchFamily="34" charset="0"/>
              <a:cs typeface="Arial" panose="020B0604020202020204" pitchFamily="34" charset="0"/>
            </a:rPr>
            <a:t>Identification of need</a:t>
          </a:r>
          <a:endParaRPr lang="en-GB" sz="1600" dirty="0">
            <a:latin typeface="Arial" panose="020B0604020202020204" pitchFamily="34" charset="0"/>
            <a:cs typeface="Arial" panose="020B0604020202020204" pitchFamily="34" charset="0"/>
          </a:endParaRPr>
        </a:p>
      </dgm:t>
    </dgm:pt>
    <dgm:pt modelId="{5C9F760C-B4C0-44FD-A05D-081CD4A5D641}" type="parTrans" cxnId="{C887885E-191F-403D-AD13-89070F57B2D4}">
      <dgm:prSet/>
      <dgm:spPr/>
      <dgm:t>
        <a:bodyPr/>
        <a:lstStyle/>
        <a:p>
          <a:endParaRPr lang="en-GB"/>
        </a:p>
      </dgm:t>
    </dgm:pt>
    <dgm:pt modelId="{37F6F0A4-830A-4E86-ADAD-0D69BD9A1D30}" type="sibTrans" cxnId="{C887885E-191F-403D-AD13-89070F57B2D4}">
      <dgm:prSet/>
      <dgm:spPr/>
      <dgm:t>
        <a:bodyPr/>
        <a:lstStyle/>
        <a:p>
          <a:endParaRPr lang="en-GB"/>
        </a:p>
      </dgm:t>
    </dgm:pt>
    <dgm:pt modelId="{5443E6A1-2DB3-48A5-8A6F-4A079CD2BE80}">
      <dgm:prSet phldrT="[Text]" custT="1"/>
      <dgm:spPr>
        <a:solidFill>
          <a:schemeClr val="accent1">
            <a:lumMod val="20000"/>
            <a:lumOff val="80000"/>
          </a:schemeClr>
        </a:solidFill>
      </dgm:spPr>
      <dgm:t>
        <a:bodyPr/>
        <a:lstStyle/>
        <a:p>
          <a:r>
            <a:rPr lang="en-GB" sz="1600" b="1" dirty="0" smtClean="0">
              <a:latin typeface="Arial" panose="020B0604020202020204" pitchFamily="34" charset="0"/>
              <a:cs typeface="Arial" panose="020B0604020202020204" pitchFamily="34" charset="0"/>
            </a:rPr>
            <a:t>Phase 2</a:t>
          </a:r>
        </a:p>
        <a:p>
          <a:r>
            <a:rPr lang="en-GB" sz="1600" dirty="0" smtClean="0">
              <a:latin typeface="Arial" panose="020B0604020202020204" pitchFamily="34" charset="0"/>
              <a:cs typeface="Arial" panose="020B0604020202020204" pitchFamily="34" charset="0"/>
            </a:rPr>
            <a:t>Pre publication consultation</a:t>
          </a:r>
          <a:endParaRPr lang="en-GB" sz="1600" dirty="0">
            <a:latin typeface="Arial" panose="020B0604020202020204" pitchFamily="34" charset="0"/>
            <a:cs typeface="Arial" panose="020B0604020202020204" pitchFamily="34" charset="0"/>
          </a:endParaRPr>
        </a:p>
      </dgm:t>
    </dgm:pt>
    <dgm:pt modelId="{2736FF26-2C85-495A-99BA-760C2A6A3ACE}" type="parTrans" cxnId="{C13F7AFE-2803-43E1-9597-02CD79AFCA6C}">
      <dgm:prSet/>
      <dgm:spPr/>
      <dgm:t>
        <a:bodyPr/>
        <a:lstStyle/>
        <a:p>
          <a:endParaRPr lang="en-GB"/>
        </a:p>
      </dgm:t>
    </dgm:pt>
    <dgm:pt modelId="{FA709D51-0D3A-4C78-97D0-40F1E44B4B6A}" type="sibTrans" cxnId="{C13F7AFE-2803-43E1-9597-02CD79AFCA6C}">
      <dgm:prSet/>
      <dgm:spPr/>
      <dgm:t>
        <a:bodyPr/>
        <a:lstStyle/>
        <a:p>
          <a:endParaRPr lang="en-GB"/>
        </a:p>
      </dgm:t>
    </dgm:pt>
    <dgm:pt modelId="{99364AED-7384-4FD4-9D06-8E427578B3A1}">
      <dgm:prSet phldrT="[Text]" custT="1"/>
      <dgm:spPr>
        <a:solidFill>
          <a:srgbClr val="FFC000">
            <a:alpha val="90000"/>
          </a:srgbClr>
        </a:solidFill>
      </dgm:spPr>
      <dgm:t>
        <a:bodyPr/>
        <a:lstStyle/>
        <a:p>
          <a:r>
            <a:rPr lang="en-GB" sz="1600" b="1" dirty="0" smtClean="0">
              <a:latin typeface="Arial" panose="020B0604020202020204" pitchFamily="34" charset="0"/>
              <a:cs typeface="Arial" panose="020B0604020202020204" pitchFamily="34" charset="0"/>
            </a:rPr>
            <a:t>Phase 3</a:t>
          </a:r>
        </a:p>
        <a:p>
          <a:r>
            <a:rPr lang="en-GB" sz="1600" dirty="0" smtClean="0">
              <a:latin typeface="Arial" panose="020B0604020202020204" pitchFamily="34" charset="0"/>
              <a:cs typeface="Arial" panose="020B0604020202020204" pitchFamily="34" charset="0"/>
            </a:rPr>
            <a:t>Publication of a Development Proposal by the EA</a:t>
          </a:r>
          <a:endParaRPr lang="en-GB" sz="1600" dirty="0">
            <a:latin typeface="Arial" panose="020B0604020202020204" pitchFamily="34" charset="0"/>
            <a:cs typeface="Arial" panose="020B0604020202020204" pitchFamily="34" charset="0"/>
          </a:endParaRPr>
        </a:p>
      </dgm:t>
    </dgm:pt>
    <dgm:pt modelId="{80DFA991-685D-4BE4-ACD2-35ED81BD66A2}" type="parTrans" cxnId="{92680D56-0BDD-4E9B-BF77-66617FE1E28B}">
      <dgm:prSet/>
      <dgm:spPr/>
      <dgm:t>
        <a:bodyPr/>
        <a:lstStyle/>
        <a:p>
          <a:endParaRPr lang="en-GB"/>
        </a:p>
      </dgm:t>
    </dgm:pt>
    <dgm:pt modelId="{359C925F-0E34-43F3-807F-747DA130220A}" type="sibTrans" cxnId="{92680D56-0BDD-4E9B-BF77-66617FE1E28B}">
      <dgm:prSet/>
      <dgm:spPr/>
      <dgm:t>
        <a:bodyPr/>
        <a:lstStyle/>
        <a:p>
          <a:endParaRPr lang="en-GB"/>
        </a:p>
      </dgm:t>
    </dgm:pt>
    <dgm:pt modelId="{2029902B-F6AB-4649-9A0D-BA6F5C21F8B5}">
      <dgm:prSet custT="1"/>
      <dgm:spPr/>
      <dgm:t>
        <a:bodyPr/>
        <a:lstStyle/>
        <a:p>
          <a:r>
            <a:rPr lang="en-GB" sz="1600" b="1" dirty="0" smtClean="0">
              <a:latin typeface="Arial" panose="020B0604020202020204" pitchFamily="34" charset="0"/>
              <a:cs typeface="Arial" panose="020B0604020202020204" pitchFamily="34" charset="0"/>
            </a:rPr>
            <a:t>Phase 4</a:t>
          </a:r>
        </a:p>
        <a:p>
          <a:r>
            <a:rPr lang="en-GB" sz="1600" dirty="0" smtClean="0">
              <a:latin typeface="Arial" panose="020B0604020202020204" pitchFamily="34" charset="0"/>
              <a:cs typeface="Arial" panose="020B0604020202020204" pitchFamily="34" charset="0"/>
            </a:rPr>
            <a:t>Statutory Objection period</a:t>
          </a:r>
          <a:endParaRPr lang="en-GB" sz="1600" dirty="0">
            <a:latin typeface="Arial" panose="020B0604020202020204" pitchFamily="34" charset="0"/>
            <a:cs typeface="Arial" panose="020B0604020202020204" pitchFamily="34" charset="0"/>
          </a:endParaRPr>
        </a:p>
      </dgm:t>
    </dgm:pt>
    <dgm:pt modelId="{BABA6C70-2233-49B2-BE87-42EC17B1FAE7}" type="parTrans" cxnId="{7B198F8B-2BC7-4E5F-8349-0B360DB52F13}">
      <dgm:prSet/>
      <dgm:spPr/>
      <dgm:t>
        <a:bodyPr/>
        <a:lstStyle/>
        <a:p>
          <a:endParaRPr lang="en-GB"/>
        </a:p>
      </dgm:t>
    </dgm:pt>
    <dgm:pt modelId="{E6B755A6-9043-4166-A3FB-C56EFB3645E9}" type="sibTrans" cxnId="{7B198F8B-2BC7-4E5F-8349-0B360DB52F13}">
      <dgm:prSet/>
      <dgm:spPr/>
      <dgm:t>
        <a:bodyPr/>
        <a:lstStyle/>
        <a:p>
          <a:endParaRPr lang="en-GB"/>
        </a:p>
      </dgm:t>
    </dgm:pt>
    <dgm:pt modelId="{91343CAC-A3C3-4A48-AD40-565D41669D8E}" type="pres">
      <dgm:prSet presAssocID="{627FF90F-01F2-4EE3-BA6F-13F470D59AEF}" presName="Name0" presStyleCnt="0">
        <dgm:presLayoutVars>
          <dgm:chMax val="11"/>
          <dgm:chPref val="11"/>
          <dgm:dir/>
          <dgm:resizeHandles/>
        </dgm:presLayoutVars>
      </dgm:prSet>
      <dgm:spPr/>
      <dgm:t>
        <a:bodyPr/>
        <a:lstStyle/>
        <a:p>
          <a:endParaRPr lang="en-GB"/>
        </a:p>
      </dgm:t>
    </dgm:pt>
    <dgm:pt modelId="{AEC7AC13-EA3D-4347-9F1E-06610A561C5A}" type="pres">
      <dgm:prSet presAssocID="{2029902B-F6AB-4649-9A0D-BA6F5C21F8B5}" presName="Accent4" presStyleCnt="0"/>
      <dgm:spPr/>
    </dgm:pt>
    <dgm:pt modelId="{400DCFB0-B10B-4048-906C-D456031A2EEA}" type="pres">
      <dgm:prSet presAssocID="{2029902B-F6AB-4649-9A0D-BA6F5C21F8B5}" presName="Accent" presStyleLbl="node1" presStyleIdx="0" presStyleCnt="4"/>
      <dgm:spPr/>
    </dgm:pt>
    <dgm:pt modelId="{121D8767-A987-4858-B018-3732929305AD}" type="pres">
      <dgm:prSet presAssocID="{2029902B-F6AB-4649-9A0D-BA6F5C21F8B5}" presName="ParentBackground4" presStyleCnt="0"/>
      <dgm:spPr/>
    </dgm:pt>
    <dgm:pt modelId="{F9DE5787-2294-46D7-928B-C3CE07ECC047}" type="pres">
      <dgm:prSet presAssocID="{2029902B-F6AB-4649-9A0D-BA6F5C21F8B5}" presName="ParentBackground" presStyleLbl="fgAcc1" presStyleIdx="0" presStyleCnt="4"/>
      <dgm:spPr/>
      <dgm:t>
        <a:bodyPr/>
        <a:lstStyle/>
        <a:p>
          <a:endParaRPr lang="en-GB"/>
        </a:p>
      </dgm:t>
    </dgm:pt>
    <dgm:pt modelId="{5053F09C-2E84-436B-92DB-03FF921107EF}" type="pres">
      <dgm:prSet presAssocID="{2029902B-F6AB-4649-9A0D-BA6F5C21F8B5}" presName="Parent4" presStyleLbl="revTx" presStyleIdx="0" presStyleCnt="0">
        <dgm:presLayoutVars>
          <dgm:chMax val="1"/>
          <dgm:chPref val="1"/>
          <dgm:bulletEnabled val="1"/>
        </dgm:presLayoutVars>
      </dgm:prSet>
      <dgm:spPr/>
      <dgm:t>
        <a:bodyPr/>
        <a:lstStyle/>
        <a:p>
          <a:endParaRPr lang="en-GB"/>
        </a:p>
      </dgm:t>
    </dgm:pt>
    <dgm:pt modelId="{0BAD95C9-2E1B-4C59-BA1D-2038F84626AB}" type="pres">
      <dgm:prSet presAssocID="{99364AED-7384-4FD4-9D06-8E427578B3A1}" presName="Accent3" presStyleCnt="0"/>
      <dgm:spPr/>
    </dgm:pt>
    <dgm:pt modelId="{AFBDBD94-D56D-4949-99D6-66B3103CBD03}" type="pres">
      <dgm:prSet presAssocID="{99364AED-7384-4FD4-9D06-8E427578B3A1}" presName="Accent" presStyleLbl="node1" presStyleIdx="1" presStyleCnt="4"/>
      <dgm:spPr/>
    </dgm:pt>
    <dgm:pt modelId="{0BD6E93C-6267-4143-B816-80379DF092DB}" type="pres">
      <dgm:prSet presAssocID="{99364AED-7384-4FD4-9D06-8E427578B3A1}" presName="ParentBackground3" presStyleCnt="0"/>
      <dgm:spPr/>
    </dgm:pt>
    <dgm:pt modelId="{787C9DEE-068C-45EB-ADC7-4371FA3B0C50}" type="pres">
      <dgm:prSet presAssocID="{99364AED-7384-4FD4-9D06-8E427578B3A1}" presName="ParentBackground" presStyleLbl="fgAcc1" presStyleIdx="1" presStyleCnt="4"/>
      <dgm:spPr/>
      <dgm:t>
        <a:bodyPr/>
        <a:lstStyle/>
        <a:p>
          <a:endParaRPr lang="en-GB"/>
        </a:p>
      </dgm:t>
    </dgm:pt>
    <dgm:pt modelId="{FAA0CDC3-0462-40DC-A461-16B92EA9A25F}" type="pres">
      <dgm:prSet presAssocID="{99364AED-7384-4FD4-9D06-8E427578B3A1}" presName="Parent3" presStyleLbl="revTx" presStyleIdx="0" presStyleCnt="0">
        <dgm:presLayoutVars>
          <dgm:chMax val="1"/>
          <dgm:chPref val="1"/>
          <dgm:bulletEnabled val="1"/>
        </dgm:presLayoutVars>
      </dgm:prSet>
      <dgm:spPr/>
      <dgm:t>
        <a:bodyPr/>
        <a:lstStyle/>
        <a:p>
          <a:endParaRPr lang="en-GB"/>
        </a:p>
      </dgm:t>
    </dgm:pt>
    <dgm:pt modelId="{F104822D-CCF8-4D0E-B5BC-C43ED331EA81}" type="pres">
      <dgm:prSet presAssocID="{5443E6A1-2DB3-48A5-8A6F-4A079CD2BE80}" presName="Accent2" presStyleCnt="0"/>
      <dgm:spPr/>
    </dgm:pt>
    <dgm:pt modelId="{06361C14-86B7-4E83-8BCD-9C6B59BC33A3}" type="pres">
      <dgm:prSet presAssocID="{5443E6A1-2DB3-48A5-8A6F-4A079CD2BE80}" presName="Accent" presStyleLbl="node1" presStyleIdx="2" presStyleCnt="4"/>
      <dgm:spPr/>
    </dgm:pt>
    <dgm:pt modelId="{724C35DD-5219-40E9-B0A8-212935A12F11}" type="pres">
      <dgm:prSet presAssocID="{5443E6A1-2DB3-48A5-8A6F-4A079CD2BE80}" presName="ParentBackground2" presStyleCnt="0"/>
      <dgm:spPr/>
    </dgm:pt>
    <dgm:pt modelId="{525B60B5-922D-4639-8BE8-1592C183EBB9}" type="pres">
      <dgm:prSet presAssocID="{5443E6A1-2DB3-48A5-8A6F-4A079CD2BE80}" presName="ParentBackground" presStyleLbl="fgAcc1" presStyleIdx="2" presStyleCnt="4"/>
      <dgm:spPr/>
      <dgm:t>
        <a:bodyPr/>
        <a:lstStyle/>
        <a:p>
          <a:endParaRPr lang="en-GB"/>
        </a:p>
      </dgm:t>
    </dgm:pt>
    <dgm:pt modelId="{8FAB4D70-D59B-4E73-927A-D57DFBFBA8E7}" type="pres">
      <dgm:prSet presAssocID="{5443E6A1-2DB3-48A5-8A6F-4A079CD2BE80}" presName="Parent2" presStyleLbl="revTx" presStyleIdx="0" presStyleCnt="0">
        <dgm:presLayoutVars>
          <dgm:chMax val="1"/>
          <dgm:chPref val="1"/>
          <dgm:bulletEnabled val="1"/>
        </dgm:presLayoutVars>
      </dgm:prSet>
      <dgm:spPr/>
      <dgm:t>
        <a:bodyPr/>
        <a:lstStyle/>
        <a:p>
          <a:endParaRPr lang="en-GB"/>
        </a:p>
      </dgm:t>
    </dgm:pt>
    <dgm:pt modelId="{E413CD37-F8E5-4C59-B546-537CC643C847}" type="pres">
      <dgm:prSet presAssocID="{FA08001B-2244-4AF9-8ADA-3E4D0B9C5045}" presName="Accent1" presStyleCnt="0"/>
      <dgm:spPr/>
    </dgm:pt>
    <dgm:pt modelId="{422773E4-4940-4DDD-84AD-87FB134A9550}" type="pres">
      <dgm:prSet presAssocID="{FA08001B-2244-4AF9-8ADA-3E4D0B9C5045}" presName="Accent" presStyleLbl="node1" presStyleIdx="3" presStyleCnt="4"/>
      <dgm:spPr/>
    </dgm:pt>
    <dgm:pt modelId="{D4FE9424-E2FE-4F27-ABBD-F63C13777497}" type="pres">
      <dgm:prSet presAssocID="{FA08001B-2244-4AF9-8ADA-3E4D0B9C5045}" presName="ParentBackground1" presStyleCnt="0"/>
      <dgm:spPr/>
    </dgm:pt>
    <dgm:pt modelId="{037AE317-2FF6-4858-A489-ED12DD6704C4}" type="pres">
      <dgm:prSet presAssocID="{FA08001B-2244-4AF9-8ADA-3E4D0B9C5045}" presName="ParentBackground" presStyleLbl="fgAcc1" presStyleIdx="3" presStyleCnt="4"/>
      <dgm:spPr/>
      <dgm:t>
        <a:bodyPr/>
        <a:lstStyle/>
        <a:p>
          <a:endParaRPr lang="en-GB"/>
        </a:p>
      </dgm:t>
    </dgm:pt>
    <dgm:pt modelId="{668EF7B6-31A2-4736-BE44-D650FA03871F}" type="pres">
      <dgm:prSet presAssocID="{FA08001B-2244-4AF9-8ADA-3E4D0B9C5045}" presName="Parent1" presStyleLbl="revTx" presStyleIdx="0" presStyleCnt="0">
        <dgm:presLayoutVars>
          <dgm:chMax val="1"/>
          <dgm:chPref val="1"/>
          <dgm:bulletEnabled val="1"/>
        </dgm:presLayoutVars>
      </dgm:prSet>
      <dgm:spPr/>
      <dgm:t>
        <a:bodyPr/>
        <a:lstStyle/>
        <a:p>
          <a:endParaRPr lang="en-GB"/>
        </a:p>
      </dgm:t>
    </dgm:pt>
  </dgm:ptLst>
  <dgm:cxnLst>
    <dgm:cxn modelId="{C887885E-191F-403D-AD13-89070F57B2D4}" srcId="{627FF90F-01F2-4EE3-BA6F-13F470D59AEF}" destId="{FA08001B-2244-4AF9-8ADA-3E4D0B9C5045}" srcOrd="0" destOrd="0" parTransId="{5C9F760C-B4C0-44FD-A05D-081CD4A5D641}" sibTransId="{37F6F0A4-830A-4E86-ADAD-0D69BD9A1D30}"/>
    <dgm:cxn modelId="{41609BFA-C149-48E2-BAA5-F5682A7619DD}" type="presOf" srcId="{2029902B-F6AB-4649-9A0D-BA6F5C21F8B5}" destId="{5053F09C-2E84-436B-92DB-03FF921107EF}" srcOrd="1" destOrd="0" presId="urn:microsoft.com/office/officeart/2011/layout/CircleProcess"/>
    <dgm:cxn modelId="{92680D56-0BDD-4E9B-BF77-66617FE1E28B}" srcId="{627FF90F-01F2-4EE3-BA6F-13F470D59AEF}" destId="{99364AED-7384-4FD4-9D06-8E427578B3A1}" srcOrd="2" destOrd="0" parTransId="{80DFA991-685D-4BE4-ACD2-35ED81BD66A2}" sibTransId="{359C925F-0E34-43F3-807F-747DA130220A}"/>
    <dgm:cxn modelId="{6D60B72E-A94C-43CD-B25C-0658FA81F63C}" type="presOf" srcId="{99364AED-7384-4FD4-9D06-8E427578B3A1}" destId="{787C9DEE-068C-45EB-ADC7-4371FA3B0C50}" srcOrd="0" destOrd="0" presId="urn:microsoft.com/office/officeart/2011/layout/CircleProcess"/>
    <dgm:cxn modelId="{2820966F-1199-44FB-954F-8BDFD68A6F15}" type="presOf" srcId="{5443E6A1-2DB3-48A5-8A6F-4A079CD2BE80}" destId="{525B60B5-922D-4639-8BE8-1592C183EBB9}" srcOrd="0" destOrd="0" presId="urn:microsoft.com/office/officeart/2011/layout/CircleProcess"/>
    <dgm:cxn modelId="{E4F049A1-FB81-437C-8515-1A9EC5AA5F39}" type="presOf" srcId="{FA08001B-2244-4AF9-8ADA-3E4D0B9C5045}" destId="{037AE317-2FF6-4858-A489-ED12DD6704C4}" srcOrd="0" destOrd="0" presId="urn:microsoft.com/office/officeart/2011/layout/CircleProcess"/>
    <dgm:cxn modelId="{1219F57E-D10F-4CAF-984B-2921D2E58DC6}" type="presOf" srcId="{5443E6A1-2DB3-48A5-8A6F-4A079CD2BE80}" destId="{8FAB4D70-D59B-4E73-927A-D57DFBFBA8E7}" srcOrd="1" destOrd="0" presId="urn:microsoft.com/office/officeart/2011/layout/CircleProcess"/>
    <dgm:cxn modelId="{8F68686E-53AD-4F6E-853D-477138E8F562}" type="presOf" srcId="{99364AED-7384-4FD4-9D06-8E427578B3A1}" destId="{FAA0CDC3-0462-40DC-A461-16B92EA9A25F}" srcOrd="1" destOrd="0" presId="urn:microsoft.com/office/officeart/2011/layout/CircleProcess"/>
    <dgm:cxn modelId="{C13F7AFE-2803-43E1-9597-02CD79AFCA6C}" srcId="{627FF90F-01F2-4EE3-BA6F-13F470D59AEF}" destId="{5443E6A1-2DB3-48A5-8A6F-4A079CD2BE80}" srcOrd="1" destOrd="0" parTransId="{2736FF26-2C85-495A-99BA-760C2A6A3ACE}" sibTransId="{FA709D51-0D3A-4C78-97D0-40F1E44B4B6A}"/>
    <dgm:cxn modelId="{7B198F8B-2BC7-4E5F-8349-0B360DB52F13}" srcId="{627FF90F-01F2-4EE3-BA6F-13F470D59AEF}" destId="{2029902B-F6AB-4649-9A0D-BA6F5C21F8B5}" srcOrd="3" destOrd="0" parTransId="{BABA6C70-2233-49B2-BE87-42EC17B1FAE7}" sibTransId="{E6B755A6-9043-4166-A3FB-C56EFB3645E9}"/>
    <dgm:cxn modelId="{32AD802C-F408-4654-9368-351A5E4D954E}" type="presOf" srcId="{FA08001B-2244-4AF9-8ADA-3E4D0B9C5045}" destId="{668EF7B6-31A2-4736-BE44-D650FA03871F}" srcOrd="1" destOrd="0" presId="urn:microsoft.com/office/officeart/2011/layout/CircleProcess"/>
    <dgm:cxn modelId="{C5D033AD-1DC7-4F42-A5A6-31D575E7A903}" type="presOf" srcId="{627FF90F-01F2-4EE3-BA6F-13F470D59AEF}" destId="{91343CAC-A3C3-4A48-AD40-565D41669D8E}" srcOrd="0" destOrd="0" presId="urn:microsoft.com/office/officeart/2011/layout/CircleProcess"/>
    <dgm:cxn modelId="{94508178-DA5B-4600-B3BC-8512A79DFF1F}" type="presOf" srcId="{2029902B-F6AB-4649-9A0D-BA6F5C21F8B5}" destId="{F9DE5787-2294-46D7-928B-C3CE07ECC047}" srcOrd="0" destOrd="0" presId="urn:microsoft.com/office/officeart/2011/layout/CircleProcess"/>
    <dgm:cxn modelId="{1BED3409-F8B4-4B07-947D-70283448B24D}" type="presParOf" srcId="{91343CAC-A3C3-4A48-AD40-565D41669D8E}" destId="{AEC7AC13-EA3D-4347-9F1E-06610A561C5A}" srcOrd="0" destOrd="0" presId="urn:microsoft.com/office/officeart/2011/layout/CircleProcess"/>
    <dgm:cxn modelId="{60F3C1C0-B093-4228-825A-89D63A3963A5}" type="presParOf" srcId="{AEC7AC13-EA3D-4347-9F1E-06610A561C5A}" destId="{400DCFB0-B10B-4048-906C-D456031A2EEA}" srcOrd="0" destOrd="0" presId="urn:microsoft.com/office/officeart/2011/layout/CircleProcess"/>
    <dgm:cxn modelId="{A64E6373-8773-4F23-8BF1-3DC397B3BC02}" type="presParOf" srcId="{91343CAC-A3C3-4A48-AD40-565D41669D8E}" destId="{121D8767-A987-4858-B018-3732929305AD}" srcOrd="1" destOrd="0" presId="urn:microsoft.com/office/officeart/2011/layout/CircleProcess"/>
    <dgm:cxn modelId="{FBF6CF82-5A1B-4D3B-8F2C-F3175E018FD3}" type="presParOf" srcId="{121D8767-A987-4858-B018-3732929305AD}" destId="{F9DE5787-2294-46D7-928B-C3CE07ECC047}" srcOrd="0" destOrd="0" presId="urn:microsoft.com/office/officeart/2011/layout/CircleProcess"/>
    <dgm:cxn modelId="{1FB6D053-C2C7-4610-A7A0-45DDE3DF22A8}" type="presParOf" srcId="{91343CAC-A3C3-4A48-AD40-565D41669D8E}" destId="{5053F09C-2E84-436B-92DB-03FF921107EF}" srcOrd="2" destOrd="0" presId="urn:microsoft.com/office/officeart/2011/layout/CircleProcess"/>
    <dgm:cxn modelId="{2607CCFF-CDEA-4330-BA85-FD36112B8C90}" type="presParOf" srcId="{91343CAC-A3C3-4A48-AD40-565D41669D8E}" destId="{0BAD95C9-2E1B-4C59-BA1D-2038F84626AB}" srcOrd="3" destOrd="0" presId="urn:microsoft.com/office/officeart/2011/layout/CircleProcess"/>
    <dgm:cxn modelId="{D9F6C347-14A8-4E16-ABCE-95E96ADC6E09}" type="presParOf" srcId="{0BAD95C9-2E1B-4C59-BA1D-2038F84626AB}" destId="{AFBDBD94-D56D-4949-99D6-66B3103CBD03}" srcOrd="0" destOrd="0" presId="urn:microsoft.com/office/officeart/2011/layout/CircleProcess"/>
    <dgm:cxn modelId="{46DF3477-46BD-4A28-8167-C8471D0827E9}" type="presParOf" srcId="{91343CAC-A3C3-4A48-AD40-565D41669D8E}" destId="{0BD6E93C-6267-4143-B816-80379DF092DB}" srcOrd="4" destOrd="0" presId="urn:microsoft.com/office/officeart/2011/layout/CircleProcess"/>
    <dgm:cxn modelId="{9F75AA37-6D45-4269-8AA9-B71B8D9FE5D6}" type="presParOf" srcId="{0BD6E93C-6267-4143-B816-80379DF092DB}" destId="{787C9DEE-068C-45EB-ADC7-4371FA3B0C50}" srcOrd="0" destOrd="0" presId="urn:microsoft.com/office/officeart/2011/layout/CircleProcess"/>
    <dgm:cxn modelId="{475DEF75-51C2-47E9-86A0-CE1C0058F7CA}" type="presParOf" srcId="{91343CAC-A3C3-4A48-AD40-565D41669D8E}" destId="{FAA0CDC3-0462-40DC-A461-16B92EA9A25F}" srcOrd="5" destOrd="0" presId="urn:microsoft.com/office/officeart/2011/layout/CircleProcess"/>
    <dgm:cxn modelId="{991E6593-8084-4D29-B9DA-BBBAD35B8457}" type="presParOf" srcId="{91343CAC-A3C3-4A48-AD40-565D41669D8E}" destId="{F104822D-CCF8-4D0E-B5BC-C43ED331EA81}" srcOrd="6" destOrd="0" presId="urn:microsoft.com/office/officeart/2011/layout/CircleProcess"/>
    <dgm:cxn modelId="{1D247A9E-DD74-4C84-A132-1B2165E84AD6}" type="presParOf" srcId="{F104822D-CCF8-4D0E-B5BC-C43ED331EA81}" destId="{06361C14-86B7-4E83-8BCD-9C6B59BC33A3}" srcOrd="0" destOrd="0" presId="urn:microsoft.com/office/officeart/2011/layout/CircleProcess"/>
    <dgm:cxn modelId="{6A04AFE8-A174-4545-B4BC-ADD59D7E54E9}" type="presParOf" srcId="{91343CAC-A3C3-4A48-AD40-565D41669D8E}" destId="{724C35DD-5219-40E9-B0A8-212935A12F11}" srcOrd="7" destOrd="0" presId="urn:microsoft.com/office/officeart/2011/layout/CircleProcess"/>
    <dgm:cxn modelId="{248B8D5A-6F51-4C5A-89B5-100F7455DAFE}" type="presParOf" srcId="{724C35DD-5219-40E9-B0A8-212935A12F11}" destId="{525B60B5-922D-4639-8BE8-1592C183EBB9}" srcOrd="0" destOrd="0" presId="urn:microsoft.com/office/officeart/2011/layout/CircleProcess"/>
    <dgm:cxn modelId="{A3FF14EE-E9AD-4641-AB1A-C818CD1E8549}" type="presParOf" srcId="{91343CAC-A3C3-4A48-AD40-565D41669D8E}" destId="{8FAB4D70-D59B-4E73-927A-D57DFBFBA8E7}" srcOrd="8" destOrd="0" presId="urn:microsoft.com/office/officeart/2011/layout/CircleProcess"/>
    <dgm:cxn modelId="{8CE526CF-3954-4DCB-852C-682F427044CC}" type="presParOf" srcId="{91343CAC-A3C3-4A48-AD40-565D41669D8E}" destId="{E413CD37-F8E5-4C59-B546-537CC643C847}" srcOrd="9" destOrd="0" presId="urn:microsoft.com/office/officeart/2011/layout/CircleProcess"/>
    <dgm:cxn modelId="{E464D23F-F884-4ED1-B167-659B7AF5B58B}" type="presParOf" srcId="{E413CD37-F8E5-4C59-B546-537CC643C847}" destId="{422773E4-4940-4DDD-84AD-87FB134A9550}" srcOrd="0" destOrd="0" presId="urn:microsoft.com/office/officeart/2011/layout/CircleProcess"/>
    <dgm:cxn modelId="{B3D98E85-9A23-467F-86BF-22FCEA263FCE}" type="presParOf" srcId="{91343CAC-A3C3-4A48-AD40-565D41669D8E}" destId="{D4FE9424-E2FE-4F27-ABBD-F63C13777497}" srcOrd="10" destOrd="0" presId="urn:microsoft.com/office/officeart/2011/layout/CircleProcess"/>
    <dgm:cxn modelId="{DB347B33-F489-4740-8EBD-760D3996F34D}" type="presParOf" srcId="{D4FE9424-E2FE-4F27-ABBD-F63C13777497}" destId="{037AE317-2FF6-4858-A489-ED12DD6704C4}" srcOrd="0" destOrd="0" presId="urn:microsoft.com/office/officeart/2011/layout/CircleProcess"/>
    <dgm:cxn modelId="{911A5804-2692-4FFF-87C9-831769D3580F}" type="presParOf" srcId="{91343CAC-A3C3-4A48-AD40-565D41669D8E}" destId="{668EF7B6-31A2-4736-BE44-D650FA03871F}"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DCFB0-B10B-4048-906C-D456031A2EEA}">
      <dsp:nvSpPr>
        <dsp:cNvPr id="0" name=""/>
        <dsp:cNvSpPr/>
      </dsp:nvSpPr>
      <dsp:spPr>
        <a:xfrm>
          <a:off x="7148954" y="1382964"/>
          <a:ext cx="2139524" cy="21396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5787-2294-46D7-928B-C3CE07ECC047}">
      <dsp:nvSpPr>
        <dsp:cNvPr id="0" name=""/>
        <dsp:cNvSpPr/>
      </dsp:nvSpPr>
      <dsp:spPr>
        <a:xfrm>
          <a:off x="7220517" y="1454297"/>
          <a:ext cx="1997317" cy="199696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4</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Statutory Objection period</a:t>
          </a:r>
          <a:endParaRPr lang="en-GB" sz="1600" kern="1200" dirty="0">
            <a:latin typeface="Arial" panose="020B0604020202020204" pitchFamily="34" charset="0"/>
            <a:cs typeface="Arial" panose="020B0604020202020204" pitchFamily="34" charset="0"/>
          </a:endParaRPr>
        </a:p>
      </dsp:txBody>
      <dsp:txXfrm>
        <a:off x="7505848" y="1739632"/>
        <a:ext cx="1426655" cy="1426297"/>
      </dsp:txXfrm>
    </dsp:sp>
    <dsp:sp modelId="{AFBDBD94-D56D-4949-99D6-66B3103CBD03}">
      <dsp:nvSpPr>
        <dsp:cNvPr id="0" name=""/>
        <dsp:cNvSpPr/>
      </dsp:nvSpPr>
      <dsp:spPr>
        <a:xfrm rot="2700000">
          <a:off x="4928676"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7C9DEE-068C-45EB-ADC7-4371FA3B0C50}">
      <dsp:nvSpPr>
        <dsp:cNvPr id="0" name=""/>
        <dsp:cNvSpPr/>
      </dsp:nvSpPr>
      <dsp:spPr>
        <a:xfrm>
          <a:off x="5009430" y="1454297"/>
          <a:ext cx="1997317" cy="199696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3</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Publication of a Development Proposal by the Education Authority</a:t>
          </a:r>
          <a:endParaRPr lang="en-GB" sz="1600" kern="1200" dirty="0">
            <a:latin typeface="Arial" panose="020B0604020202020204" pitchFamily="34" charset="0"/>
            <a:cs typeface="Arial" panose="020B0604020202020204" pitchFamily="34" charset="0"/>
          </a:endParaRPr>
        </a:p>
      </dsp:txBody>
      <dsp:txXfrm>
        <a:off x="5294761" y="1739632"/>
        <a:ext cx="1426655" cy="1426297"/>
      </dsp:txXfrm>
    </dsp:sp>
    <dsp:sp modelId="{06361C14-86B7-4E83-8BCD-9C6B59BC33A3}">
      <dsp:nvSpPr>
        <dsp:cNvPr id="0" name=""/>
        <dsp:cNvSpPr/>
      </dsp:nvSpPr>
      <dsp:spPr>
        <a:xfrm rot="2700000">
          <a:off x="2726764"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5B60B5-922D-4639-8BE8-1592C183EBB9}">
      <dsp:nvSpPr>
        <dsp:cNvPr id="0" name=""/>
        <dsp:cNvSpPr/>
      </dsp:nvSpPr>
      <dsp:spPr>
        <a:xfrm>
          <a:off x="2798344" y="1454297"/>
          <a:ext cx="1997317" cy="1996966"/>
        </a:xfrm>
        <a:prstGeom prst="ellipse">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2</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Pre publication consultation</a:t>
          </a:r>
          <a:endParaRPr lang="en-GB" sz="1600" kern="1200" dirty="0">
            <a:latin typeface="Arial" panose="020B0604020202020204" pitchFamily="34" charset="0"/>
            <a:cs typeface="Arial" panose="020B0604020202020204" pitchFamily="34" charset="0"/>
          </a:endParaRPr>
        </a:p>
      </dsp:txBody>
      <dsp:txXfrm>
        <a:off x="3083675" y="1739632"/>
        <a:ext cx="1426655" cy="1426297"/>
      </dsp:txXfrm>
    </dsp:sp>
    <dsp:sp modelId="{422773E4-4940-4DDD-84AD-87FB134A9550}">
      <dsp:nvSpPr>
        <dsp:cNvPr id="0" name=""/>
        <dsp:cNvSpPr/>
      </dsp:nvSpPr>
      <dsp:spPr>
        <a:xfrm rot="2700000">
          <a:off x="515677"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AE317-2FF6-4858-A489-ED12DD6704C4}">
      <dsp:nvSpPr>
        <dsp:cNvPr id="0" name=""/>
        <dsp:cNvSpPr/>
      </dsp:nvSpPr>
      <dsp:spPr>
        <a:xfrm>
          <a:off x="587257" y="1454297"/>
          <a:ext cx="1997317" cy="199696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1</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Identification of need</a:t>
          </a:r>
          <a:endParaRPr lang="en-GB" sz="1600" kern="1200" dirty="0">
            <a:latin typeface="Arial" panose="020B0604020202020204" pitchFamily="34" charset="0"/>
            <a:cs typeface="Arial" panose="020B0604020202020204" pitchFamily="34" charset="0"/>
          </a:endParaRPr>
        </a:p>
      </dsp:txBody>
      <dsp:txXfrm>
        <a:off x="872588" y="1739632"/>
        <a:ext cx="1426655" cy="14262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DCFB0-B10B-4048-906C-D456031A2EEA}">
      <dsp:nvSpPr>
        <dsp:cNvPr id="0" name=""/>
        <dsp:cNvSpPr/>
      </dsp:nvSpPr>
      <dsp:spPr>
        <a:xfrm>
          <a:off x="7148954" y="1382964"/>
          <a:ext cx="2139524" cy="21396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5787-2294-46D7-928B-C3CE07ECC047}">
      <dsp:nvSpPr>
        <dsp:cNvPr id="0" name=""/>
        <dsp:cNvSpPr/>
      </dsp:nvSpPr>
      <dsp:spPr>
        <a:xfrm>
          <a:off x="7220517" y="1454297"/>
          <a:ext cx="1997317" cy="199696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4</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Statutory Objection period</a:t>
          </a:r>
          <a:endParaRPr lang="en-GB" sz="1600" kern="1200" dirty="0">
            <a:latin typeface="Arial" panose="020B0604020202020204" pitchFamily="34" charset="0"/>
            <a:cs typeface="Arial" panose="020B0604020202020204" pitchFamily="34" charset="0"/>
          </a:endParaRPr>
        </a:p>
      </dsp:txBody>
      <dsp:txXfrm>
        <a:off x="7505848" y="1739632"/>
        <a:ext cx="1426655" cy="1426297"/>
      </dsp:txXfrm>
    </dsp:sp>
    <dsp:sp modelId="{AFBDBD94-D56D-4949-99D6-66B3103CBD03}">
      <dsp:nvSpPr>
        <dsp:cNvPr id="0" name=""/>
        <dsp:cNvSpPr/>
      </dsp:nvSpPr>
      <dsp:spPr>
        <a:xfrm rot="2700000">
          <a:off x="4928676"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7C9DEE-068C-45EB-ADC7-4371FA3B0C50}">
      <dsp:nvSpPr>
        <dsp:cNvPr id="0" name=""/>
        <dsp:cNvSpPr/>
      </dsp:nvSpPr>
      <dsp:spPr>
        <a:xfrm>
          <a:off x="5009430" y="1454297"/>
          <a:ext cx="1997317" cy="1996966"/>
        </a:xfrm>
        <a:prstGeom prst="ellipse">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3</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Publication of a Development Proposal by the EA</a:t>
          </a:r>
          <a:endParaRPr lang="en-GB" sz="1600" kern="1200" dirty="0">
            <a:latin typeface="Arial" panose="020B0604020202020204" pitchFamily="34" charset="0"/>
            <a:cs typeface="Arial" panose="020B0604020202020204" pitchFamily="34" charset="0"/>
          </a:endParaRPr>
        </a:p>
      </dsp:txBody>
      <dsp:txXfrm>
        <a:off x="5294761" y="1739632"/>
        <a:ext cx="1426655" cy="1426297"/>
      </dsp:txXfrm>
    </dsp:sp>
    <dsp:sp modelId="{06361C14-86B7-4E83-8BCD-9C6B59BC33A3}">
      <dsp:nvSpPr>
        <dsp:cNvPr id="0" name=""/>
        <dsp:cNvSpPr/>
      </dsp:nvSpPr>
      <dsp:spPr>
        <a:xfrm rot="2700000">
          <a:off x="2726764"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5B60B5-922D-4639-8BE8-1592C183EBB9}">
      <dsp:nvSpPr>
        <dsp:cNvPr id="0" name=""/>
        <dsp:cNvSpPr/>
      </dsp:nvSpPr>
      <dsp:spPr>
        <a:xfrm>
          <a:off x="2798344" y="1454297"/>
          <a:ext cx="1997317" cy="1996966"/>
        </a:xfrm>
        <a:prstGeom prst="ellipse">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2</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Pre publication consultation</a:t>
          </a:r>
          <a:endParaRPr lang="en-GB" sz="1600" kern="1200" dirty="0">
            <a:latin typeface="Arial" panose="020B0604020202020204" pitchFamily="34" charset="0"/>
            <a:cs typeface="Arial" panose="020B0604020202020204" pitchFamily="34" charset="0"/>
          </a:endParaRPr>
        </a:p>
      </dsp:txBody>
      <dsp:txXfrm>
        <a:off x="3083675" y="1739632"/>
        <a:ext cx="1426655" cy="1426297"/>
      </dsp:txXfrm>
    </dsp:sp>
    <dsp:sp modelId="{422773E4-4940-4DDD-84AD-87FB134A9550}">
      <dsp:nvSpPr>
        <dsp:cNvPr id="0" name=""/>
        <dsp:cNvSpPr/>
      </dsp:nvSpPr>
      <dsp:spPr>
        <a:xfrm rot="2700000">
          <a:off x="515677" y="1382813"/>
          <a:ext cx="2139559" cy="2139559"/>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AE317-2FF6-4858-A489-ED12DD6704C4}">
      <dsp:nvSpPr>
        <dsp:cNvPr id="0" name=""/>
        <dsp:cNvSpPr/>
      </dsp:nvSpPr>
      <dsp:spPr>
        <a:xfrm>
          <a:off x="587257" y="1454297"/>
          <a:ext cx="1997317" cy="1996966"/>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anose="020B0604020202020204" pitchFamily="34" charset="0"/>
              <a:cs typeface="Arial" panose="020B0604020202020204" pitchFamily="34" charset="0"/>
            </a:rPr>
            <a:t>Phase 1</a:t>
          </a:r>
        </a:p>
        <a:p>
          <a:pPr lvl="0" algn="ctr" defTabSz="711200">
            <a:lnSpc>
              <a:spcPct val="90000"/>
            </a:lnSpc>
            <a:spcBef>
              <a:spcPct val="0"/>
            </a:spcBef>
            <a:spcAft>
              <a:spcPct val="35000"/>
            </a:spcAft>
          </a:pPr>
          <a:r>
            <a:rPr lang="en-GB" sz="1600" kern="1200" dirty="0" smtClean="0">
              <a:latin typeface="Arial" panose="020B0604020202020204" pitchFamily="34" charset="0"/>
              <a:cs typeface="Arial" panose="020B0604020202020204" pitchFamily="34" charset="0"/>
            </a:rPr>
            <a:t>Identification of need</a:t>
          </a:r>
          <a:endParaRPr lang="en-GB" sz="1600" kern="1200" dirty="0">
            <a:latin typeface="Arial" panose="020B0604020202020204" pitchFamily="34" charset="0"/>
            <a:cs typeface="Arial" panose="020B0604020202020204" pitchFamily="34" charset="0"/>
          </a:endParaRPr>
        </a:p>
      </dsp:txBody>
      <dsp:txXfrm>
        <a:off x="872588" y="1739632"/>
        <a:ext cx="1426655" cy="1426297"/>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6597451-45D0-4CF9-8007-38D4C947FCA5}" type="datetimeFigureOut">
              <a:rPr lang="en-GB" smtClean="0"/>
              <a:t>20/06/2018</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CB67222-380B-4AC9-B93C-02E7597F3A1D}" type="slidenum">
              <a:rPr lang="en-GB" smtClean="0"/>
              <a:t>‹#›</a:t>
            </a:fld>
            <a:endParaRPr lang="en-GB" dirty="0"/>
          </a:p>
        </p:txBody>
      </p:sp>
    </p:spTree>
    <p:extLst>
      <p:ext uri="{BB962C8B-B14F-4D97-AF65-F5344CB8AC3E}">
        <p14:creationId xmlns:p14="http://schemas.microsoft.com/office/powerpoint/2010/main" val="685736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94DD24C-B2B7-4EBD-812C-0B299546114A}" type="datetimeFigureOut">
              <a:rPr lang="en-GB" smtClean="0"/>
              <a:t>20/06/2018</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4A17ADB-56C8-4693-9622-8ED0F5D56DCE}" type="slidenum">
              <a:rPr lang="en-GB" smtClean="0"/>
              <a:t>‹#›</a:t>
            </a:fld>
            <a:endParaRPr lang="en-GB" dirty="0"/>
          </a:p>
        </p:txBody>
      </p:sp>
    </p:spTree>
    <p:extLst>
      <p:ext uri="{BB962C8B-B14F-4D97-AF65-F5344CB8AC3E}">
        <p14:creationId xmlns:p14="http://schemas.microsoft.com/office/powerpoint/2010/main" val="327462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Tree>
    <p:extLst>
      <p:ext uri="{BB962C8B-B14F-4D97-AF65-F5344CB8AC3E}">
        <p14:creationId xmlns:p14="http://schemas.microsoft.com/office/powerpoint/2010/main" val="2086167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10</a:t>
            </a:fld>
            <a:endParaRPr lang="en-GB" dirty="0"/>
          </a:p>
        </p:txBody>
      </p:sp>
    </p:spTree>
    <p:extLst>
      <p:ext uri="{BB962C8B-B14F-4D97-AF65-F5344CB8AC3E}">
        <p14:creationId xmlns:p14="http://schemas.microsoft.com/office/powerpoint/2010/main" val="4281852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11</a:t>
            </a:fld>
            <a:endParaRPr lang="en-GB" dirty="0"/>
          </a:p>
        </p:txBody>
      </p:sp>
    </p:spTree>
    <p:extLst>
      <p:ext uri="{BB962C8B-B14F-4D97-AF65-F5344CB8AC3E}">
        <p14:creationId xmlns:p14="http://schemas.microsoft.com/office/powerpoint/2010/main" val="386822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2 school option was considered by Trustees. A 2 school solution would result in schools of approximately 750-800 pupils each.</a:t>
            </a:r>
          </a:p>
          <a:p>
            <a:endParaRPr lang="en-GB" dirty="0" smtClean="0"/>
          </a:p>
          <a:p>
            <a:r>
              <a:rPr lang="en-GB" dirty="0" smtClean="0"/>
              <a:t>They could be configured as co-educational</a:t>
            </a:r>
            <a:r>
              <a:rPr lang="en-GB" baseline="0" dirty="0" smtClean="0"/>
              <a:t> or single sex but as the vision is for a co-educational school this option would be preferred.</a:t>
            </a:r>
          </a:p>
          <a:p>
            <a:endParaRPr lang="en-GB" baseline="0" dirty="0" smtClean="0"/>
          </a:p>
          <a:p>
            <a:r>
              <a:rPr lang="en-GB" baseline="0" dirty="0" smtClean="0"/>
              <a:t>2 co-educational schools of 750-800 would be considered sustainable. However this option would prove challenging in that it would create unnecessary competition between 2 local schools.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12</a:t>
            </a:fld>
            <a:endParaRPr lang="en-GB" dirty="0"/>
          </a:p>
        </p:txBody>
      </p:sp>
    </p:spTree>
    <p:extLst>
      <p:ext uri="{BB962C8B-B14F-4D97-AF65-F5344CB8AC3E}">
        <p14:creationId xmlns:p14="http://schemas.microsoft.com/office/powerpoint/2010/main" val="1565244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13</a:t>
            </a:fld>
            <a:endParaRPr lang="en-GB" dirty="0"/>
          </a:p>
        </p:txBody>
      </p:sp>
    </p:spTree>
    <p:extLst>
      <p:ext uri="{BB962C8B-B14F-4D97-AF65-F5344CB8AC3E}">
        <p14:creationId xmlns:p14="http://schemas.microsoft.com/office/powerpoint/2010/main" val="1505163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This critical step helps create stability and builds confidence in the change process</a:t>
            </a:r>
          </a:p>
          <a:p>
            <a:endParaRPr lang="en-GB" sz="1200" dirty="0" smtClean="0"/>
          </a:p>
          <a:p>
            <a:r>
              <a:rPr lang="en-GB" sz="1200" dirty="0" smtClean="0"/>
              <a:t>See Separate Notes</a:t>
            </a:r>
            <a:r>
              <a:rPr lang="en-GB" sz="1200" baseline="0" dirty="0" smtClean="0"/>
              <a:t> page</a:t>
            </a:r>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14</a:t>
            </a:fld>
            <a:endParaRPr lang="en-GB" dirty="0"/>
          </a:p>
        </p:txBody>
      </p:sp>
    </p:spTree>
    <p:extLst>
      <p:ext uri="{BB962C8B-B14F-4D97-AF65-F5344CB8AC3E}">
        <p14:creationId xmlns:p14="http://schemas.microsoft.com/office/powerpoint/2010/main" val="245764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1EB38B-FC23-48B6-B9C6-35E38D8C4EE6}" type="slidenum">
              <a:rPr lang="en-GB" altLang="en-US" smtClean="0"/>
              <a:pPr/>
              <a:t>15</a:t>
            </a:fld>
            <a:endParaRPr lang="en-GB" altLang="en-US" smtClean="0"/>
          </a:p>
        </p:txBody>
      </p:sp>
    </p:spTree>
    <p:extLst>
      <p:ext uri="{BB962C8B-B14F-4D97-AF65-F5344CB8AC3E}">
        <p14:creationId xmlns:p14="http://schemas.microsoft.com/office/powerpoint/2010/main" val="779877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After a period of working with local schools on an</a:t>
            </a:r>
            <a:r>
              <a:rPr lang="en-GB" altLang="en-US" sz="1200" baseline="0" dirty="0" smtClean="0"/>
              <a:t> area plan</a:t>
            </a:r>
            <a:r>
              <a:rPr lang="en-GB" altLang="en-US" sz="1200" dirty="0" smtClean="0"/>
              <a:t> it is appropriate now to take forward formal consultation on this new school.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Background</a:t>
            </a:r>
            <a:r>
              <a:rPr lang="en-GB" altLang="en-US" sz="1200" baseline="0" dirty="0" smtClean="0"/>
              <a:t> of how we got to this point – a number of reports led to the initiation of this project: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Bain Report 2006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DE’s Sustainable Schools Policy 2009</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Entitlement Framework 2006 (updated 2017)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Northern Ireland Commission for Catholic Education - Education for All 2012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altLang="en-US" sz="1200" dirty="0" smtClean="0"/>
          </a:p>
          <a:p>
            <a:r>
              <a:rPr lang="en-GB" dirty="0" smtClean="0"/>
              <a:t>There is a requirement to plan for an area and this</a:t>
            </a:r>
            <a:r>
              <a:rPr lang="en-GB" baseline="0" dirty="0" smtClean="0"/>
              <a:t> has been reinforced many times by the Department of Education in its discussions with CCMS and Trustees.</a:t>
            </a:r>
          </a:p>
          <a:p>
            <a:pPr marL="0" indent="0">
              <a:buNone/>
            </a:pPr>
            <a:r>
              <a:rPr lang="en-GB" sz="1200" dirty="0" smtClean="0"/>
              <a:t>Co-education has been a CCMS and Trustee aspiration for some time. A proposal for co-education in St Patrick’s GS was rejected in 200</a:t>
            </a:r>
            <a:r>
              <a:rPr lang="en-GB" sz="1200" dirty="0" smtClean="0">
                <a:solidFill>
                  <a:srgbClr val="FF0000"/>
                </a:solidFill>
              </a:rPr>
              <a:t>4</a:t>
            </a:r>
            <a:r>
              <a:rPr lang="en-GB" sz="1200" dirty="0" smtClean="0"/>
              <a:t> by the DE on the basis that it was not an area solution.</a:t>
            </a:r>
          </a:p>
          <a:p>
            <a:pPr marL="0" indent="0">
              <a:buNone/>
            </a:pPr>
            <a:endParaRPr lang="en-GB" sz="1200" dirty="0" smtClean="0"/>
          </a:p>
          <a:p>
            <a:pPr marL="0" indent="0">
              <a:buNone/>
            </a:pPr>
            <a:r>
              <a:rPr lang="en-GB" sz="1200" dirty="0" smtClean="0"/>
              <a:t>All feeder primary schools are co-educational. </a:t>
            </a:r>
          </a:p>
          <a:p>
            <a:pPr marL="0" indent="0">
              <a:buNone/>
            </a:pPr>
            <a:endParaRPr lang="en-GB" sz="1200" dirty="0" smtClean="0"/>
          </a:p>
          <a:p>
            <a:pPr marL="0" indent="0">
              <a:buNone/>
            </a:pPr>
            <a:r>
              <a:rPr lang="en-GB" sz="1200" dirty="0" smtClean="0"/>
              <a:t>Positive societal and educational benefits accrue. </a:t>
            </a:r>
          </a:p>
          <a:p>
            <a:pPr marL="0" indent="0">
              <a:buNone/>
            </a:pPr>
            <a:endParaRPr lang="en-GB" sz="1200" dirty="0" smtClean="0"/>
          </a:p>
          <a:p>
            <a:pPr marL="0" indent="0">
              <a:buNone/>
            </a:pPr>
            <a:r>
              <a:rPr lang="en-GB" sz="1200" dirty="0" smtClean="0"/>
              <a:t>Family friendly. </a:t>
            </a:r>
          </a:p>
        </p:txBody>
      </p:sp>
      <p:sp>
        <p:nvSpPr>
          <p:cNvPr id="4" name="Slide Number Placeholder 3"/>
          <p:cNvSpPr>
            <a:spLocks noGrp="1"/>
          </p:cNvSpPr>
          <p:nvPr>
            <p:ph type="sldNum" sz="quarter" idx="10"/>
          </p:nvPr>
        </p:nvSpPr>
        <p:spPr/>
        <p:txBody>
          <a:bodyPr/>
          <a:lstStyle/>
          <a:p>
            <a:fld id="{64A17ADB-56C8-4693-9622-8ED0F5D56DCE}" type="slidenum">
              <a:rPr lang="en-GB" smtClean="0"/>
              <a:t>16</a:t>
            </a:fld>
            <a:endParaRPr lang="en-GB" dirty="0"/>
          </a:p>
        </p:txBody>
      </p:sp>
    </p:spTree>
    <p:extLst>
      <p:ext uri="{BB962C8B-B14F-4D97-AF65-F5344CB8AC3E}">
        <p14:creationId xmlns:p14="http://schemas.microsoft.com/office/powerpoint/2010/main" val="790078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After a period of working with local schools on an</a:t>
            </a:r>
            <a:r>
              <a:rPr lang="en-GB" altLang="en-US" sz="1200" baseline="0" dirty="0" smtClean="0"/>
              <a:t> area plan</a:t>
            </a:r>
            <a:r>
              <a:rPr lang="en-GB" altLang="en-US" sz="1200" dirty="0" smtClean="0"/>
              <a:t> it is appropriate now to take forward formal consultation on this new school.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Background</a:t>
            </a:r>
            <a:r>
              <a:rPr lang="en-GB" altLang="en-US" sz="1200" baseline="0" dirty="0" smtClean="0"/>
              <a:t> of how we got to this point – a number of reports led to the initiation of this project: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Bain Report 2006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DE’s Sustainable Schools Policy 2009</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Entitlement Framework 2006 (updated 2017)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200" baseline="0" dirty="0" smtClean="0"/>
              <a:t>Northern Ireland Commission for Catholic Education - Education for All 2012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altLang="en-US" sz="1200" dirty="0" smtClean="0"/>
          </a:p>
          <a:p>
            <a:r>
              <a:rPr lang="en-GB" dirty="0" smtClean="0"/>
              <a:t>There is a requirement to plan for an area and this</a:t>
            </a:r>
            <a:r>
              <a:rPr lang="en-GB" baseline="0" dirty="0" smtClean="0"/>
              <a:t> has been reinforced many times by the Department of Education in its discussions with CCMS and Trustees.</a:t>
            </a:r>
          </a:p>
          <a:p>
            <a:pPr marL="0" indent="0">
              <a:buNone/>
            </a:pPr>
            <a:r>
              <a:rPr lang="en-GB" sz="1200" dirty="0" smtClean="0"/>
              <a:t>Co-education has been a CCMS and Trustee aspiration for some time. A proposal for co-education in St Patrick’s GS was rejected in 200</a:t>
            </a:r>
            <a:r>
              <a:rPr lang="en-GB" sz="1200" dirty="0" smtClean="0">
                <a:solidFill>
                  <a:srgbClr val="FF0000"/>
                </a:solidFill>
              </a:rPr>
              <a:t>4</a:t>
            </a:r>
            <a:r>
              <a:rPr lang="en-GB" sz="1200" dirty="0" smtClean="0"/>
              <a:t> by the DE on the basis that it was not an area solution.</a:t>
            </a:r>
          </a:p>
          <a:p>
            <a:pPr marL="0" indent="0">
              <a:buNone/>
            </a:pPr>
            <a:endParaRPr lang="en-GB" sz="1200" dirty="0" smtClean="0"/>
          </a:p>
          <a:p>
            <a:pPr marL="0" indent="0">
              <a:buNone/>
            </a:pPr>
            <a:r>
              <a:rPr lang="en-GB" sz="1200" dirty="0" smtClean="0"/>
              <a:t>All feeder primary schools are co-educational. </a:t>
            </a:r>
          </a:p>
          <a:p>
            <a:pPr marL="0" indent="0">
              <a:buNone/>
            </a:pPr>
            <a:endParaRPr lang="en-GB" sz="1200" dirty="0" smtClean="0"/>
          </a:p>
          <a:p>
            <a:pPr marL="0" indent="0">
              <a:buNone/>
            </a:pPr>
            <a:r>
              <a:rPr lang="en-GB" sz="1200" dirty="0" smtClean="0"/>
              <a:t>Positive societal and educational benefits accrue. </a:t>
            </a:r>
          </a:p>
          <a:p>
            <a:pPr marL="0" indent="0">
              <a:buNone/>
            </a:pPr>
            <a:endParaRPr lang="en-GB" sz="1200" dirty="0" smtClean="0"/>
          </a:p>
          <a:p>
            <a:pPr marL="0" indent="0">
              <a:buNone/>
            </a:pPr>
            <a:r>
              <a:rPr lang="en-GB" sz="1200" dirty="0" smtClean="0"/>
              <a:t>Family friendly. </a:t>
            </a:r>
          </a:p>
          <a:p>
            <a:r>
              <a:rPr lang="en-GB" dirty="0" smtClean="0"/>
              <a:t>Proposed admissions number</a:t>
            </a:r>
            <a:r>
              <a:rPr lang="en-GB" baseline="0" dirty="0" smtClean="0"/>
              <a:t> = 235/255</a:t>
            </a:r>
          </a:p>
          <a:p>
            <a:endParaRPr lang="en-GB" baseline="0" dirty="0" smtClean="0"/>
          </a:p>
          <a:p>
            <a:r>
              <a:rPr lang="en-GB" baseline="0" dirty="0" smtClean="0"/>
              <a:t>Proposed enrolment number = 1,600/1,700</a:t>
            </a:r>
          </a:p>
          <a:p>
            <a:endParaRPr lang="en-GB" baseline="0" dirty="0" smtClean="0"/>
          </a:p>
          <a:p>
            <a:r>
              <a:rPr lang="en-GB" baseline="0" dirty="0" smtClean="0"/>
              <a:t>The new school is the next nearest school for the following areas:</a:t>
            </a:r>
          </a:p>
          <a:p>
            <a:pPr marL="171450" indent="-171450">
              <a:buFont typeface="Arial" panose="020B0604020202020204" pitchFamily="34" charset="0"/>
              <a:buChar char="•"/>
            </a:pPr>
            <a:r>
              <a:rPr lang="en-GB" baseline="0" dirty="0" smtClean="0"/>
              <a:t>Downpatrick</a:t>
            </a:r>
          </a:p>
          <a:p>
            <a:pPr marL="171450" indent="-171450">
              <a:buFont typeface="Arial" panose="020B0604020202020204" pitchFamily="34" charset="0"/>
              <a:buChar char="•"/>
            </a:pPr>
            <a:r>
              <a:rPr lang="en-GB" baseline="0" dirty="0" smtClean="0"/>
              <a:t>Portaferry</a:t>
            </a:r>
          </a:p>
          <a:p>
            <a:pPr marL="171450" indent="-171450">
              <a:buFont typeface="Arial" panose="020B0604020202020204" pitchFamily="34" charset="0"/>
              <a:buChar char="•"/>
            </a:pPr>
            <a:r>
              <a:rPr lang="en-GB" baseline="0" dirty="0" err="1" smtClean="0"/>
              <a:t>Ardglass</a:t>
            </a:r>
            <a:endParaRPr lang="en-GB" baseline="0" dirty="0" smtClean="0"/>
          </a:p>
          <a:p>
            <a:pPr marL="171450" indent="-171450">
              <a:buFont typeface="Arial" panose="020B0604020202020204" pitchFamily="34" charset="0"/>
              <a:buChar char="•"/>
            </a:pPr>
            <a:r>
              <a:rPr lang="en-GB" baseline="0" dirty="0" err="1" smtClean="0"/>
              <a:t>Kilclief</a:t>
            </a:r>
            <a:endParaRPr lang="en-GB" baseline="0" dirty="0" smtClean="0"/>
          </a:p>
          <a:p>
            <a:pPr marL="171450" indent="-171450">
              <a:buFont typeface="Arial" panose="020B0604020202020204" pitchFamily="34" charset="0"/>
              <a:buChar char="•"/>
            </a:pPr>
            <a:r>
              <a:rPr lang="en-GB" baseline="0" dirty="0" smtClean="0"/>
              <a:t>TBC</a:t>
            </a:r>
          </a:p>
          <a:p>
            <a:pPr marL="171450" indent="-171450">
              <a:buFont typeface="Arial" panose="020B0604020202020204" pitchFamily="34" charset="0"/>
              <a:buChar char="•"/>
            </a:pPr>
            <a:endParaRPr lang="en-GB" baseline="0" dirty="0" smtClean="0"/>
          </a:p>
          <a:p>
            <a:r>
              <a:rPr lang="en-GB" baseline="0" dirty="0" smtClean="0"/>
              <a:t>The following areas will not be included as an area for which this is the next nearest school:</a:t>
            </a:r>
          </a:p>
          <a:p>
            <a:pPr marL="171450" indent="-171450">
              <a:buFont typeface="Arial" panose="020B0604020202020204" pitchFamily="34" charset="0"/>
              <a:buChar char="•"/>
            </a:pPr>
            <a:r>
              <a:rPr lang="en-GB" baseline="0" dirty="0" smtClean="0"/>
              <a:t>Crossgar</a:t>
            </a:r>
          </a:p>
          <a:p>
            <a:pPr marL="171450" indent="-171450">
              <a:buFont typeface="Arial" panose="020B0604020202020204" pitchFamily="34" charset="0"/>
              <a:buChar char="•"/>
            </a:pPr>
            <a:r>
              <a:rPr lang="en-GB" baseline="0" dirty="0" smtClean="0"/>
              <a:t>Ballynahinch</a:t>
            </a:r>
          </a:p>
          <a:p>
            <a:pPr marL="171450" indent="-171450">
              <a:buFont typeface="Arial" panose="020B0604020202020204" pitchFamily="34" charset="0"/>
              <a:buChar char="•"/>
            </a:pPr>
            <a:r>
              <a:rPr lang="en-GB" baseline="0" dirty="0" smtClean="0"/>
              <a:t>Belfast</a:t>
            </a:r>
          </a:p>
          <a:p>
            <a:pPr marL="171450" indent="-171450">
              <a:buFont typeface="Arial" panose="020B0604020202020204" pitchFamily="34" charset="0"/>
              <a:buChar char="•"/>
            </a:pPr>
            <a:r>
              <a:rPr lang="en-GB" baseline="0" dirty="0" err="1" smtClean="0"/>
              <a:t>Castlewellan</a:t>
            </a:r>
            <a:endParaRPr lang="en-GB" baseline="0" dirty="0" smtClean="0"/>
          </a:p>
          <a:p>
            <a:pPr marL="171450" indent="-171450">
              <a:buFont typeface="Arial" panose="020B0604020202020204" pitchFamily="34" charset="0"/>
              <a:buChar char="•"/>
            </a:pPr>
            <a:r>
              <a:rPr lang="en-GB" baseline="0" dirty="0" smtClean="0"/>
              <a:t>Newcastle</a:t>
            </a:r>
          </a:p>
          <a:p>
            <a:pPr marL="0" indent="0">
              <a:buFont typeface="Arial" panose="020B0604020202020204" pitchFamily="34" charset="0"/>
              <a:buNone/>
            </a:pPr>
            <a:r>
              <a:rPr lang="en-GB" baseline="0" dirty="0" smtClean="0"/>
              <a:t>Any child living in these areas who wants to go to the new school must do the transfer test to get in.</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There are 3 methods for managing classes at Y8:</a:t>
            </a:r>
          </a:p>
          <a:p>
            <a:pPr marL="228600" indent="-228600">
              <a:buFont typeface="+mj-lt"/>
              <a:buAutoNum type="arabicPeriod"/>
            </a:pPr>
            <a:r>
              <a:rPr lang="en-GB" baseline="0" dirty="0" smtClean="0"/>
              <a:t>Streaming</a:t>
            </a:r>
          </a:p>
          <a:p>
            <a:pPr marL="228600" indent="-228600">
              <a:buFont typeface="+mj-lt"/>
              <a:buAutoNum type="arabicPeriod"/>
            </a:pPr>
            <a:r>
              <a:rPr lang="en-GB" baseline="0" dirty="0" smtClean="0"/>
              <a:t>Banding</a:t>
            </a:r>
          </a:p>
          <a:p>
            <a:pPr marL="228600" indent="-228600">
              <a:buFont typeface="+mj-lt"/>
              <a:buAutoNum type="arabicPeriod"/>
            </a:pPr>
            <a:r>
              <a:rPr lang="en-GB" baseline="0" dirty="0" smtClean="0"/>
              <a:t>Mixed ability</a:t>
            </a:r>
          </a:p>
          <a:p>
            <a:pPr marL="0" indent="0">
              <a:buNone/>
            </a:pPr>
            <a:endParaRPr lang="en-GB" sz="1200" dirty="0" smtClean="0"/>
          </a:p>
          <a:p>
            <a:endParaRPr lang="en-GB" dirty="0" smtClean="0"/>
          </a:p>
        </p:txBody>
      </p:sp>
      <p:sp>
        <p:nvSpPr>
          <p:cNvPr id="4" name="Slide Number Placeholder 3"/>
          <p:cNvSpPr>
            <a:spLocks noGrp="1"/>
          </p:cNvSpPr>
          <p:nvPr>
            <p:ph type="sldNum" sz="quarter" idx="10"/>
          </p:nvPr>
        </p:nvSpPr>
        <p:spPr/>
        <p:txBody>
          <a:bodyPr/>
          <a:lstStyle/>
          <a:p>
            <a:fld id="{64A17ADB-56C8-4693-9622-8ED0F5D56DCE}" type="slidenum">
              <a:rPr lang="en-GB" smtClean="0"/>
              <a:t>17</a:t>
            </a:fld>
            <a:endParaRPr lang="en-GB" dirty="0"/>
          </a:p>
        </p:txBody>
      </p:sp>
    </p:spTree>
    <p:extLst>
      <p:ext uri="{BB962C8B-B14F-4D97-AF65-F5344CB8AC3E}">
        <p14:creationId xmlns:p14="http://schemas.microsoft.com/office/powerpoint/2010/main" val="20347988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If the pupil lives nearer to another Catholic Grammar School they will only receive a bus pass for the new school if that grammar school has not accepted them and they live more than 3 miles from the new school.  </a:t>
            </a:r>
          </a:p>
          <a:p>
            <a:endParaRPr lang="en-GB" baseline="0" dirty="0" smtClean="0"/>
          </a:p>
          <a:p>
            <a:r>
              <a:rPr lang="en-GB" baseline="0" dirty="0" smtClean="0"/>
              <a:t>Approved enrolments:</a:t>
            </a:r>
          </a:p>
          <a:p>
            <a:endParaRPr lang="en-GB" baseline="0" dirty="0" smtClean="0"/>
          </a:p>
          <a:p>
            <a:pPr marL="171450" indent="-171450">
              <a:buFont typeface="Arial" panose="020B0604020202020204" pitchFamily="34" charset="0"/>
              <a:buChar char="•"/>
            </a:pPr>
            <a:r>
              <a:rPr lang="en-GB" baseline="0" dirty="0" smtClean="0"/>
              <a:t>De La Salle = 430</a:t>
            </a:r>
          </a:p>
          <a:p>
            <a:pPr marL="171450" indent="-171450">
              <a:buFont typeface="Arial" panose="020B0604020202020204" pitchFamily="34" charset="0"/>
              <a:buChar char="•"/>
            </a:pPr>
            <a:r>
              <a:rPr lang="en-GB" baseline="0" dirty="0" smtClean="0"/>
              <a:t>St Mary’s = 600</a:t>
            </a:r>
          </a:p>
          <a:p>
            <a:pPr marL="171450" indent="-171450">
              <a:buFont typeface="Arial" panose="020B0604020202020204" pitchFamily="34" charset="0"/>
              <a:buChar char="•"/>
            </a:pPr>
            <a:r>
              <a:rPr lang="en-GB" baseline="0" dirty="0" smtClean="0"/>
              <a:t>St Columba’s = 520</a:t>
            </a:r>
          </a:p>
          <a:p>
            <a:pPr marL="171450" indent="-171450">
              <a:buFont typeface="Arial" panose="020B0604020202020204" pitchFamily="34" charset="0"/>
              <a:buChar char="•"/>
            </a:pPr>
            <a:r>
              <a:rPr lang="en-GB" baseline="0" dirty="0" smtClean="0"/>
              <a:t>St Patrick’s =  665 (there are 3 extra classrooms available in St Patrick’s)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18</a:t>
            </a:fld>
            <a:endParaRPr lang="en-GB" dirty="0"/>
          </a:p>
        </p:txBody>
      </p:sp>
    </p:spTree>
    <p:extLst>
      <p:ext uri="{BB962C8B-B14F-4D97-AF65-F5344CB8AC3E}">
        <p14:creationId xmlns:p14="http://schemas.microsoft.com/office/powerpoint/2010/main" val="3850227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1EB38B-FC23-48B6-B9C6-35E38D8C4EE6}" type="slidenum">
              <a:rPr lang="en-GB" altLang="en-US" smtClean="0"/>
              <a:pPr/>
              <a:t>19</a:t>
            </a:fld>
            <a:endParaRPr lang="en-GB" altLang="en-US" smtClean="0"/>
          </a:p>
        </p:txBody>
      </p:sp>
    </p:spTree>
    <p:extLst>
      <p:ext uri="{BB962C8B-B14F-4D97-AF65-F5344CB8AC3E}">
        <p14:creationId xmlns:p14="http://schemas.microsoft.com/office/powerpoint/2010/main" val="359545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Tree>
    <p:extLst>
      <p:ext uri="{BB962C8B-B14F-4D97-AF65-F5344CB8AC3E}">
        <p14:creationId xmlns:p14="http://schemas.microsoft.com/office/powerpoint/2010/main" val="3898862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n-GB" sz="1200" dirty="0" smtClean="0">
                <a:solidFill>
                  <a:schemeClr val="tx1">
                    <a:lumMod val="50000"/>
                  </a:schemeClr>
                </a:solidFill>
              </a:rPr>
              <a:t>As this phase of the process is the responsibility CCMS, the Department would not comment on the proposal at this time.</a:t>
            </a:r>
          </a:p>
          <a:p>
            <a:pPr marL="342900" indent="-342900" eaLnBrk="1" fontAlgn="auto" hangingPunct="1">
              <a:spcBef>
                <a:spcPts val="0"/>
              </a:spcBef>
              <a:spcAft>
                <a:spcPts val="0"/>
              </a:spcAft>
              <a:buFont typeface="Arial" panose="020B0604020202020204" pitchFamily="34" charset="0"/>
              <a:buChar char="•"/>
              <a:defRPr/>
            </a:pPr>
            <a:endParaRPr lang="en-GB" sz="1400" dirty="0" smtClean="0"/>
          </a:p>
          <a:p>
            <a:endParaRPr lang="en-GB" altLang="en-US" dirty="0" smtClean="0"/>
          </a:p>
        </p:txBody>
      </p:sp>
    </p:spTree>
    <p:extLst>
      <p:ext uri="{BB962C8B-B14F-4D97-AF65-F5344CB8AC3E}">
        <p14:creationId xmlns:p14="http://schemas.microsoft.com/office/powerpoint/2010/main" val="3151230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t>The priority will be to deliver the best outcomes for pupils. For example, examination classes should be kept together during transition.  Curriculum harmonisation should start well ahead of day 1 of the new school.</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21</a:t>
            </a:fld>
            <a:endParaRPr lang="en-GB" dirty="0"/>
          </a:p>
        </p:txBody>
      </p:sp>
    </p:spTree>
    <p:extLst>
      <p:ext uri="{BB962C8B-B14F-4D97-AF65-F5344CB8AC3E}">
        <p14:creationId xmlns:p14="http://schemas.microsoft.com/office/powerpoint/2010/main" val="17626389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17ADB-56C8-4693-9622-8ED0F5D56DCE}" type="slidenum">
              <a:rPr lang="en-GB" smtClean="0"/>
              <a:t>22</a:t>
            </a:fld>
            <a:endParaRPr lang="en-GB"/>
          </a:p>
        </p:txBody>
      </p:sp>
    </p:spTree>
    <p:extLst>
      <p:ext uri="{BB962C8B-B14F-4D97-AF65-F5344CB8AC3E}">
        <p14:creationId xmlns:p14="http://schemas.microsoft.com/office/powerpoint/2010/main" val="3336835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37A51E-CFC7-43DF-8D6B-EFB2B3F12FD2}" type="slidenum">
              <a:rPr lang="en-GB" altLang="en-US" smtClean="0"/>
              <a:pPr/>
              <a:t>3</a:t>
            </a:fld>
            <a:endParaRPr lang="en-GB" altLang="en-US" smtClean="0"/>
          </a:p>
        </p:txBody>
      </p:sp>
    </p:spTree>
    <p:extLst>
      <p:ext uri="{BB962C8B-B14F-4D97-AF65-F5344CB8AC3E}">
        <p14:creationId xmlns:p14="http://schemas.microsoft.com/office/powerpoint/2010/main" val="192772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1"/>
          <p:cNvSpPr>
            <a:spLocks noGrp="1"/>
          </p:cNvSpPr>
          <p:nvPr/>
        </p:nvSpPr>
        <p:spPr bwMode="auto">
          <a:xfrm>
            <a:off x="518517" y="5226822"/>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GB" altLang="en-US"/>
          </a:p>
        </p:txBody>
      </p:sp>
      <p:sp>
        <p:nvSpPr>
          <p:cNvPr id="3" name="Notes Placeholder 2"/>
          <p:cNvSpPr>
            <a:spLocks noGrp="1"/>
          </p:cNvSpPr>
          <p:nvPr>
            <p:ph type="body" idx="1"/>
          </p:nvPr>
        </p:nvSpPr>
        <p:spPr>
          <a:xfrm>
            <a:off x="878557" y="6427151"/>
            <a:ext cx="5438775" cy="3908425"/>
          </a:xfrm>
        </p:spPr>
        <p:txBody>
          <a:bodyPr/>
          <a:lstStyle/>
          <a:p>
            <a:r>
              <a:rPr lang="en-GB" altLang="en-US" sz="1200" dirty="0" smtClean="0">
                <a:solidFill>
                  <a:schemeClr val="tx1"/>
                </a:solidFill>
                <a:sym typeface="Arial" panose="020B0604020202020204" pitchFamily="34" charset="0"/>
              </a:rPr>
              <a:t>NB Downpatrick area was included in the 2017/18 Area Planning Action Plan </a:t>
            </a:r>
          </a:p>
          <a:p>
            <a:r>
              <a:rPr lang="en-GB" sz="1200" kern="1200" dirty="0" smtClean="0">
                <a:solidFill>
                  <a:schemeClr val="tx1"/>
                </a:solidFill>
                <a:effectLst/>
                <a:latin typeface="+mn-lt"/>
                <a:ea typeface="+mn-ea"/>
                <a:cs typeface="+mn-cs"/>
              </a:rPr>
              <a:t>ST Columba’s was also</a:t>
            </a:r>
            <a:r>
              <a:rPr lang="en-GB" sz="1200" kern="1200" baseline="0" dirty="0" smtClean="0">
                <a:solidFill>
                  <a:schemeClr val="tx1"/>
                </a:solidFill>
                <a:effectLst/>
                <a:latin typeface="+mn-lt"/>
                <a:ea typeface="+mn-ea"/>
                <a:cs typeface="+mn-cs"/>
              </a:rPr>
              <a:t> identified in the 17/18 plan with a commitment that </a:t>
            </a:r>
            <a:r>
              <a:rPr lang="en-GB" sz="1200" kern="1200" dirty="0" smtClean="0">
                <a:solidFill>
                  <a:schemeClr val="tx1"/>
                </a:solidFill>
                <a:effectLst/>
                <a:latin typeface="+mn-lt"/>
                <a:ea typeface="+mn-ea"/>
                <a:cs typeface="+mn-cs"/>
              </a:rPr>
              <a:t>Managing authority to consult on options for future post-primary provision subject to the outcome of St Columba’s College/Glastry College application to the third call of the Shared Education Campuses Programme </a:t>
            </a:r>
          </a:p>
          <a:p>
            <a:r>
              <a:rPr lang="en-GB" altLang="en-US" dirty="0" smtClean="0">
                <a:sym typeface="Arial" panose="020B0604020202020204" pitchFamily="34" charset="0"/>
              </a:rPr>
              <a:t>In February 2017 DE confirmed that an application from Glastry College and St Columba’s College for a Shared Education Campus would not be progressing.  </a:t>
            </a:r>
          </a:p>
          <a:p>
            <a:r>
              <a:rPr lang="en-GB" altLang="en-US" sz="1200" dirty="0" smtClean="0">
                <a:solidFill>
                  <a:schemeClr val="tx1"/>
                </a:solidFill>
                <a:sym typeface="Arial" panose="020B0604020202020204" pitchFamily="34" charset="0"/>
              </a:rPr>
              <a:t> </a:t>
            </a:r>
            <a:endParaRPr lang="en-GB" dirty="0"/>
          </a:p>
        </p:txBody>
      </p:sp>
    </p:spTree>
    <p:extLst>
      <p:ext uri="{BB962C8B-B14F-4D97-AF65-F5344CB8AC3E}">
        <p14:creationId xmlns:p14="http://schemas.microsoft.com/office/powerpoint/2010/main" val="2133923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1"/>
          <p:cNvSpPr>
            <a:spLocks noGrp="1"/>
          </p:cNvSpPr>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GB" altLang="en-US"/>
          </a:p>
        </p:txBody>
      </p:sp>
      <p:sp>
        <p:nvSpPr>
          <p:cNvPr id="3" name="Notes Placeholder 2"/>
          <p:cNvSpPr>
            <a:spLocks noGrp="1"/>
          </p:cNvSpPr>
          <p:nvPr>
            <p:ph type="body" idx="1"/>
          </p:nvPr>
        </p:nvSpPr>
        <p:spPr>
          <a:xfrm>
            <a:off x="878557" y="4995862"/>
            <a:ext cx="5438775" cy="3908425"/>
          </a:xfrm>
        </p:spPr>
        <p:txBody>
          <a:bodyPr/>
          <a:lstStyle/>
          <a:p>
            <a:pPr>
              <a:defRPr/>
            </a:pPr>
            <a:r>
              <a:rPr lang="en-GB" altLang="en-US" dirty="0" smtClean="0"/>
              <a:t>CCMS and the De La Salle Congregation (Trustees) consulted stakeholders (parents, staff, pupils and governors) in their 4 schools regarding the options for post-primary schools in the area 15</a:t>
            </a:r>
            <a:r>
              <a:rPr lang="en-GB" altLang="en-US" baseline="30000" dirty="0" smtClean="0"/>
              <a:t>th</a:t>
            </a:r>
            <a:r>
              <a:rPr lang="en-GB" altLang="en-US" dirty="0" smtClean="0"/>
              <a:t> March. </a:t>
            </a:r>
          </a:p>
          <a:p>
            <a:pPr>
              <a:defRPr/>
            </a:pPr>
            <a:r>
              <a:rPr lang="en-GB" altLang="en-US" dirty="0" smtClean="0"/>
              <a:t>You are being consulted because of your insight into issues facing primary school pupils and their parents in regard to post-primary options in the area. </a:t>
            </a:r>
          </a:p>
          <a:p>
            <a:pPr>
              <a:defRPr/>
            </a:pPr>
            <a:r>
              <a:rPr lang="en-GB" altLang="en-US" dirty="0" smtClean="0"/>
              <a:t>The purpose of this evening’s presentation is to ensure you have sufficient information to comment on the proposal that has been made for post-primary schools in the area. </a:t>
            </a:r>
          </a:p>
          <a:p>
            <a:pPr>
              <a:defRPr/>
            </a:pPr>
            <a:r>
              <a:rPr lang="en-GB" altLang="en-US" dirty="0" smtClean="0"/>
              <a:t>Feedback from this meeting will be added to other responses to the consultation.</a:t>
            </a:r>
          </a:p>
          <a:p>
            <a:endParaRPr lang="en-GB" dirty="0"/>
          </a:p>
        </p:txBody>
      </p:sp>
    </p:spTree>
    <p:extLst>
      <p:ext uri="{BB962C8B-B14F-4D97-AF65-F5344CB8AC3E}">
        <p14:creationId xmlns:p14="http://schemas.microsoft.com/office/powerpoint/2010/main" val="4241875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37A51E-CFC7-43DF-8D6B-EFB2B3F12FD2}" type="slidenum">
              <a:rPr lang="en-GB" altLang="en-US" smtClean="0"/>
              <a:pPr/>
              <a:t>6</a:t>
            </a:fld>
            <a:endParaRPr lang="en-GB" altLang="en-US" smtClean="0"/>
          </a:p>
        </p:txBody>
      </p:sp>
    </p:spTree>
    <p:extLst>
      <p:ext uri="{BB962C8B-B14F-4D97-AF65-F5344CB8AC3E}">
        <p14:creationId xmlns:p14="http://schemas.microsoft.com/office/powerpoint/2010/main" val="1136339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The Years 08-12 minimal threshold of 500 pupils is not met. (St Patrick’s is very close to the threshold.)</a:t>
            </a:r>
          </a:p>
          <a:p>
            <a:pPr>
              <a:defRPr/>
            </a:pPr>
            <a:endParaRPr lang="en-GB" dirty="0" smtClean="0"/>
          </a:p>
          <a:p>
            <a:pPr>
              <a:defRPr/>
            </a:pPr>
            <a:r>
              <a:rPr lang="en-GB" dirty="0" smtClean="0"/>
              <a:t>DE Guidance from the Sustainable Schools Policy indicates 100 pupils per year group (Yrs 8-12).  </a:t>
            </a:r>
          </a:p>
          <a:p>
            <a:endParaRPr lang="en-GB" dirty="0" smtClean="0"/>
          </a:p>
          <a:p>
            <a:r>
              <a:rPr lang="en-GB" dirty="0" smtClean="0"/>
              <a:t>See separate Notes page for table of enrolments</a:t>
            </a:r>
          </a:p>
          <a:p>
            <a:endParaRPr lang="en-GB" dirty="0" smtClean="0"/>
          </a:p>
        </p:txBody>
      </p:sp>
      <p:sp>
        <p:nvSpPr>
          <p:cNvPr id="4" name="Slide Number Placeholder 3"/>
          <p:cNvSpPr>
            <a:spLocks noGrp="1"/>
          </p:cNvSpPr>
          <p:nvPr>
            <p:ph type="sldNum" sz="quarter" idx="10"/>
          </p:nvPr>
        </p:nvSpPr>
        <p:spPr/>
        <p:txBody>
          <a:bodyPr/>
          <a:lstStyle/>
          <a:p>
            <a:fld id="{64A17ADB-56C8-4693-9622-8ED0F5D56DCE}" type="slidenum">
              <a:rPr lang="en-GB" smtClean="0"/>
              <a:t>7</a:t>
            </a:fld>
            <a:endParaRPr lang="en-GB" dirty="0"/>
          </a:p>
        </p:txBody>
      </p:sp>
    </p:spTree>
    <p:extLst>
      <p:ext uri="{BB962C8B-B14F-4D97-AF65-F5344CB8AC3E}">
        <p14:creationId xmlns:p14="http://schemas.microsoft.com/office/powerpoint/2010/main" val="358696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The Sustainable Schools Policy (2009) established 6 criteria for assessing provision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Larger schools are much more capable of withstanding financial pressures and enrolment pattern changes than smaller schools.</a:t>
            </a:r>
          </a:p>
          <a:p>
            <a:pPr>
              <a:defRPr/>
            </a:pPr>
            <a:r>
              <a:rPr lang="en-GB" sz="2000" dirty="0" smtClean="0"/>
              <a:t>Currently, each school is offering the required number of subjects set out in the Entitlement Framework, either in their own right, or through collaboration with other schools.</a:t>
            </a:r>
          </a:p>
          <a:p>
            <a:pPr>
              <a:defRPr/>
            </a:pPr>
            <a:r>
              <a:rPr lang="en-GB" sz="2000" dirty="0" smtClean="0"/>
              <a:t>However, challenges exist for all four schools:</a:t>
            </a:r>
          </a:p>
          <a:p>
            <a:pPr lvl="1">
              <a:buFont typeface="Wingdings" panose="05000000000000000000" pitchFamily="2" charset="2"/>
              <a:buChar char="Ø"/>
              <a:defRPr/>
            </a:pPr>
            <a:r>
              <a:rPr lang="en-GB" sz="2000" dirty="0" smtClean="0"/>
              <a:t>to sustain the breadth and balance of the curriculum in order to provide the broadest choice for all pupils and meet fully their needs and career aspirations;</a:t>
            </a:r>
          </a:p>
          <a:p>
            <a:pPr lvl="1">
              <a:buFont typeface="Wingdings" panose="05000000000000000000" pitchFamily="2" charset="2"/>
              <a:buChar char="Ø"/>
              <a:defRPr/>
            </a:pPr>
            <a:r>
              <a:rPr lang="en-GB" sz="2000" dirty="0" smtClean="0"/>
              <a:t>to maintain optimum standards in outcomes for their pupils; and</a:t>
            </a:r>
          </a:p>
          <a:p>
            <a:pPr lvl="1">
              <a:buFont typeface="Wingdings" panose="05000000000000000000" pitchFamily="2" charset="2"/>
              <a:buChar char="Ø"/>
              <a:defRPr/>
            </a:pPr>
            <a:r>
              <a:rPr lang="en-GB" sz="2000" dirty="0" smtClean="0"/>
              <a:t>to resist the pressures imposed by more stringent  financial circumstances which schools currently face.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64A17ADB-56C8-4693-9622-8ED0F5D56DCE}" type="slidenum">
              <a:rPr lang="en-GB" smtClean="0"/>
              <a:t>8</a:t>
            </a:fld>
            <a:endParaRPr lang="en-GB" dirty="0"/>
          </a:p>
        </p:txBody>
      </p:sp>
    </p:spTree>
    <p:extLst>
      <p:ext uri="{BB962C8B-B14F-4D97-AF65-F5344CB8AC3E}">
        <p14:creationId xmlns:p14="http://schemas.microsoft.com/office/powerpoint/2010/main" val="3304745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1EB38B-FC23-48B6-B9C6-35E38D8C4EE6}" type="slidenum">
              <a:rPr lang="en-GB" altLang="en-US" smtClean="0"/>
              <a:pPr/>
              <a:t>9</a:t>
            </a:fld>
            <a:endParaRPr lang="en-GB" altLang="en-US" smtClean="0"/>
          </a:p>
        </p:txBody>
      </p:sp>
    </p:spTree>
    <p:extLst>
      <p:ext uri="{BB962C8B-B14F-4D97-AF65-F5344CB8AC3E}">
        <p14:creationId xmlns:p14="http://schemas.microsoft.com/office/powerpoint/2010/main" val="374143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smtClean="0"/>
              <a:t>18/06/2018</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a:t>
            </a:fld>
            <a:endParaRPr lang="en-GB" dirty="0"/>
          </a:p>
        </p:txBody>
      </p:sp>
      <p:sp>
        <p:nvSpPr>
          <p:cNvPr id="8" name="Rectangle 7"/>
          <p:cNvSpPr/>
          <p:nvPr userDrawn="1"/>
        </p:nvSpPr>
        <p:spPr>
          <a:xfrm rot="19047537">
            <a:off x="3510652" y="2967335"/>
            <a:ext cx="2122697"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DRAFT</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384540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smtClean="0"/>
              <a:t>18/06/2018</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67981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smtClean="0"/>
              <a:t>18/06/2018</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21099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Arial Black" panose="020B0A040201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r>
              <a:rPr lang="en-US" smtClean="0"/>
              <a:t>18/06/2018</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a:t>
            </a:fld>
            <a:endParaRPr lang="en-GB" dirty="0"/>
          </a:p>
        </p:txBody>
      </p:sp>
      <p:sp>
        <p:nvSpPr>
          <p:cNvPr id="7" name="TextBox 6"/>
          <p:cNvSpPr txBox="1"/>
          <p:nvPr userDrawn="1"/>
        </p:nvSpPr>
        <p:spPr>
          <a:xfrm rot="19279219">
            <a:off x="2725246" y="2480362"/>
            <a:ext cx="3232849" cy="1446550"/>
          </a:xfrm>
          <a:prstGeom prst="rect">
            <a:avLst/>
          </a:prstGeom>
          <a:noFill/>
        </p:spPr>
        <p:txBody>
          <a:bodyPr wrap="square" rtlCol="0">
            <a:spAutoFit/>
          </a:bodyPr>
          <a:lstStyle/>
          <a:p>
            <a:r>
              <a:rPr lang="en-GB" sz="8800" baseline="0" dirty="0" smtClean="0">
                <a:solidFill>
                  <a:schemeClr val="bg1">
                    <a:lumMod val="95000"/>
                  </a:schemeClr>
                </a:solidFill>
              </a:rPr>
              <a:t>Draft</a:t>
            </a:r>
            <a:endParaRPr lang="en-GB" baseline="0" dirty="0">
              <a:solidFill>
                <a:schemeClr val="bg1">
                  <a:lumMod val="95000"/>
                </a:schemeClr>
              </a:solidFill>
            </a:endParaRPr>
          </a:p>
        </p:txBody>
      </p:sp>
    </p:spTree>
    <p:extLst>
      <p:ext uri="{BB962C8B-B14F-4D97-AF65-F5344CB8AC3E}">
        <p14:creationId xmlns:p14="http://schemas.microsoft.com/office/powerpoint/2010/main" val="82094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18/06/2018</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355505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smtClean="0"/>
              <a:t>18/06/2018</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253748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smtClean="0"/>
              <a:t>18/06/2018</a:t>
            </a:r>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72535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smtClean="0"/>
              <a:t>18/06/2018</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74356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18/06/2018</a:t>
            </a:r>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81458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18/06/2018</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57353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18/06/2018</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E9987F7-632B-4574-A496-7324C02B2DB8}" type="slidenum">
              <a:rPr lang="en-GB" smtClean="0"/>
              <a:t>‹#›</a:t>
            </a:fld>
            <a:endParaRPr lang="en-GB" dirty="0"/>
          </a:p>
        </p:txBody>
      </p:sp>
    </p:spTree>
    <p:extLst>
      <p:ext uri="{BB962C8B-B14F-4D97-AF65-F5344CB8AC3E}">
        <p14:creationId xmlns:p14="http://schemas.microsoft.com/office/powerpoint/2010/main" val="192105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18/06/2018</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987F7-632B-4574-A496-7324C02B2DB8}" type="slidenum">
              <a:rPr lang="en-GB" smtClean="0"/>
              <a:t>‹#›</a:t>
            </a:fld>
            <a:endParaRPr lang="en-GB" dirty="0"/>
          </a:p>
        </p:txBody>
      </p:sp>
    </p:spTree>
    <p:extLst>
      <p:ext uri="{BB962C8B-B14F-4D97-AF65-F5344CB8AC3E}">
        <p14:creationId xmlns:p14="http://schemas.microsoft.com/office/powerpoint/2010/main" val="2484904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nne.logan@ccmsschools.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xfrm>
            <a:off x="6457950" y="6356350"/>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B69F3FF6-9925-4F82-8A2E-1E74BB80C15C}" type="slidenum">
              <a:rPr lang="en-GB" altLang="en-US" sz="2600" smtClean="0">
                <a:solidFill>
                  <a:srgbClr val="FFFFFF"/>
                </a:solidFill>
              </a:rPr>
              <a:pPr>
                <a:spcBef>
                  <a:spcPct val="0"/>
                </a:spcBef>
                <a:buClrTx/>
                <a:buSzTx/>
                <a:buFontTx/>
                <a:buNone/>
              </a:pPr>
              <a:t>1</a:t>
            </a:fld>
            <a:endParaRPr lang="en-GB" altLang="en-US" sz="2600" smtClean="0">
              <a:solidFill>
                <a:srgbClr val="FFFFFF"/>
              </a:solidFill>
            </a:endParaRPr>
          </a:p>
        </p:txBody>
      </p:sp>
      <p:sp>
        <p:nvSpPr>
          <p:cNvPr id="64515" name="TextBox 12"/>
          <p:cNvSpPr txBox="1">
            <a:spLocks noChangeArrowheads="1"/>
          </p:cNvSpPr>
          <p:nvPr/>
        </p:nvSpPr>
        <p:spPr bwMode="auto">
          <a:xfrm>
            <a:off x="850900" y="4818063"/>
            <a:ext cx="38036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US" altLang="en-US" sz="2100">
                <a:solidFill>
                  <a:srgbClr val="FFFFFF"/>
                </a:solidFill>
                <a:sym typeface="Arial" panose="020B0604020202020204" pitchFamily="34" charset="0"/>
              </a:rPr>
              <a:t>www.onlineccms.com</a:t>
            </a:r>
          </a:p>
        </p:txBody>
      </p:sp>
      <p:sp>
        <p:nvSpPr>
          <p:cNvPr id="64517" name="Content Placeholder 2"/>
          <p:cNvSpPr txBox="1">
            <a:spLocks/>
          </p:cNvSpPr>
          <p:nvPr/>
        </p:nvSpPr>
        <p:spPr bwMode="auto">
          <a:xfrm>
            <a:off x="590550" y="3805238"/>
            <a:ext cx="8845550" cy="257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342900" indent="-285750" defTabSz="685800">
              <a:spcBef>
                <a:spcPct val="20000"/>
              </a:spcBef>
              <a:buClr>
                <a:schemeClr val="tx1"/>
              </a:buClr>
              <a:buSzPct val="75000"/>
              <a:buChar char="–"/>
              <a:defRPr sz="2400">
                <a:solidFill>
                  <a:schemeClr val="tx1"/>
                </a:solidFill>
                <a:latin typeface="Arial" panose="020B0604020202020204" pitchFamily="34" charset="0"/>
              </a:defRPr>
            </a:lvl2pPr>
            <a:lvl3pPr marL="685800" indent="-228600" defTabSz="6858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028700" indent="-228600" defTabSz="685800">
              <a:spcBef>
                <a:spcPct val="20000"/>
              </a:spcBef>
              <a:buClr>
                <a:schemeClr val="tx1"/>
              </a:buClr>
              <a:buSzPct val="80000"/>
              <a:buChar char="–"/>
              <a:defRPr sz="2000">
                <a:solidFill>
                  <a:schemeClr val="tx1"/>
                </a:solidFill>
                <a:latin typeface="Arial" panose="020B0604020202020204" pitchFamily="34" charset="0"/>
              </a:defRPr>
            </a:lvl4pPr>
            <a:lvl5pPr marL="1371600" indent="-228600" defTabSz="6858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18288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2860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27432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2004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eaLnBrk="1" hangingPunct="1">
              <a:lnSpc>
                <a:spcPct val="90000"/>
              </a:lnSpc>
              <a:spcBef>
                <a:spcPts val="750"/>
              </a:spcBef>
              <a:buClrTx/>
              <a:buSzTx/>
              <a:buFont typeface="Arial" panose="020B0604020202020204" pitchFamily="34" charset="0"/>
              <a:buNone/>
            </a:pPr>
            <a:r>
              <a:rPr lang="en-GB" altLang="en-US" sz="1800">
                <a:solidFill>
                  <a:srgbClr val="44546A"/>
                </a:solidFill>
              </a:rPr>
              <a:t>   </a:t>
            </a:r>
          </a:p>
          <a:p>
            <a:pPr eaLnBrk="1" hangingPunct="1">
              <a:lnSpc>
                <a:spcPct val="90000"/>
              </a:lnSpc>
              <a:spcBef>
                <a:spcPts val="750"/>
              </a:spcBef>
              <a:buClrTx/>
              <a:buSzTx/>
              <a:buFont typeface="Arial" panose="020B0604020202020204" pitchFamily="34" charset="0"/>
              <a:buNone/>
            </a:pPr>
            <a:r>
              <a:rPr lang="en-GB" altLang="en-US" sz="3200" b="1">
                <a:solidFill>
                  <a:srgbClr val="002060"/>
                </a:solidFill>
              </a:rPr>
              <a:t>Consultation on the future of provision at </a:t>
            </a:r>
          </a:p>
          <a:p>
            <a:pPr eaLnBrk="1" hangingPunct="1">
              <a:lnSpc>
                <a:spcPct val="90000"/>
              </a:lnSpc>
              <a:spcBef>
                <a:spcPts val="750"/>
              </a:spcBef>
              <a:buClrTx/>
              <a:buSzTx/>
              <a:buFont typeface="Arial" panose="020B0604020202020204" pitchFamily="34" charset="0"/>
              <a:buNone/>
            </a:pPr>
            <a:r>
              <a:rPr lang="en-GB" altLang="en-US" sz="3200" b="1">
                <a:solidFill>
                  <a:srgbClr val="002060"/>
                </a:solidFill>
              </a:rPr>
              <a:t>St MacNissius’ Primary School</a:t>
            </a:r>
          </a:p>
          <a:p>
            <a:pPr eaLnBrk="1" hangingPunct="1">
              <a:lnSpc>
                <a:spcPct val="90000"/>
              </a:lnSpc>
              <a:spcBef>
                <a:spcPts val="750"/>
              </a:spcBef>
              <a:buClrTx/>
              <a:buSzTx/>
              <a:buFont typeface="Arial" panose="020B0604020202020204" pitchFamily="34" charset="0"/>
              <a:buNone/>
            </a:pPr>
            <a:r>
              <a:rPr lang="en-GB" altLang="en-US" sz="3200" b="1">
                <a:solidFill>
                  <a:srgbClr val="002060"/>
                </a:solidFill>
              </a:rPr>
              <a:t>June 2018 </a:t>
            </a:r>
          </a:p>
          <a:p>
            <a:pPr eaLnBrk="1" hangingPunct="1">
              <a:lnSpc>
                <a:spcPct val="90000"/>
              </a:lnSpc>
              <a:spcBef>
                <a:spcPts val="750"/>
              </a:spcBef>
              <a:buClrTx/>
              <a:buSzTx/>
              <a:buFont typeface="Arial" panose="020B0604020202020204" pitchFamily="34" charset="0"/>
              <a:buNone/>
            </a:pPr>
            <a:endParaRPr lang="en-GB" altLang="en-US" sz="3600" b="1">
              <a:solidFill>
                <a:srgbClr val="000000"/>
              </a:solidFill>
            </a:endParaRPr>
          </a:p>
          <a:p>
            <a:pPr eaLnBrk="1" hangingPunct="1">
              <a:lnSpc>
                <a:spcPct val="90000"/>
              </a:lnSpc>
              <a:spcBef>
                <a:spcPts val="750"/>
              </a:spcBef>
              <a:buClrTx/>
              <a:buSzTx/>
              <a:buFont typeface="Arial" panose="020B0604020202020204" pitchFamily="34" charset="0"/>
              <a:buNone/>
            </a:pPr>
            <a:endParaRPr lang="en-GB" altLang="en-US" sz="3600" b="1">
              <a:solidFill>
                <a:srgbClr val="000000"/>
              </a:solidFill>
            </a:endParaRPr>
          </a:p>
          <a:p>
            <a:pPr eaLnBrk="1" hangingPunct="1">
              <a:lnSpc>
                <a:spcPct val="90000"/>
              </a:lnSpc>
              <a:spcBef>
                <a:spcPts val="750"/>
              </a:spcBef>
              <a:buClrTx/>
              <a:buSzTx/>
              <a:buFont typeface="Arial" panose="020B0604020202020204" pitchFamily="34" charset="0"/>
              <a:buNone/>
            </a:pPr>
            <a:endParaRPr lang="en-GB" altLang="en-US" sz="3600" b="1">
              <a:solidFill>
                <a:srgbClr val="000000"/>
              </a:solidFill>
            </a:endParaRPr>
          </a:p>
          <a:p>
            <a:pPr eaLnBrk="1" hangingPunct="1">
              <a:lnSpc>
                <a:spcPct val="90000"/>
              </a:lnSpc>
              <a:spcBef>
                <a:spcPts val="750"/>
              </a:spcBef>
              <a:buClrTx/>
              <a:buSzTx/>
              <a:buFont typeface="Arial" panose="020B0604020202020204" pitchFamily="34" charset="0"/>
              <a:buNone/>
            </a:pPr>
            <a:endParaRPr lang="en-GB" altLang="en-US" sz="3600" b="1">
              <a:solidFill>
                <a:srgbClr val="000000"/>
              </a:solidFill>
            </a:endParaRPr>
          </a:p>
        </p:txBody>
      </p:sp>
      <p:pic>
        <p:nvPicPr>
          <p:cNvPr id="64518" name="Picture 6" descr="Picture 6"/>
          <p:cNvPicPr>
            <a:picLocks noChangeAspect="1"/>
          </p:cNvPicPr>
          <p:nvPr/>
        </p:nvPicPr>
        <p:blipFill>
          <a:blip r:embed="rId3">
            <a:extLst>
              <a:ext uri="{28A0092B-C50C-407E-A947-70E740481C1C}">
                <a14:useLocalDpi xmlns:a14="http://schemas.microsoft.com/office/drawing/2010/main" val="0"/>
              </a:ext>
            </a:extLst>
          </a:blip>
          <a:srcRect l="1936" r="92816"/>
          <a:stretch>
            <a:fillRect/>
          </a:stretch>
        </p:blipFill>
        <p:spPr bwMode="auto">
          <a:xfrm>
            <a:off x="0" y="857250"/>
            <a:ext cx="4794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4519" name="Title 1"/>
          <p:cNvSpPr txBox="1">
            <a:spLocks noGrp="1"/>
          </p:cNvSpPr>
          <p:nvPr>
            <p:ph type="ctrTitle"/>
          </p:nvPr>
        </p:nvSpPr>
        <p:spPr>
          <a:xfrm>
            <a:off x="685800" y="2455863"/>
            <a:ext cx="7772400" cy="1101725"/>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4520" name="Subtitle 2"/>
          <p:cNvSpPr>
            <a:spLocks noGrp="1"/>
          </p:cNvSpPr>
          <p:nvPr>
            <p:ph type="subTitle" idx="1"/>
          </p:nvPr>
        </p:nvSpPr>
        <p:spPr>
          <a:xfrm>
            <a:off x="1143000" y="3602038"/>
            <a:ext cx="6858000" cy="1655762"/>
          </a:xfrm>
        </p:spPr>
        <p:txBody>
          <a:bodyPr/>
          <a:lstStyle/>
          <a:p>
            <a:endParaRPr lang="en-US" altLang="en-US" smtClean="0"/>
          </a:p>
        </p:txBody>
      </p:sp>
      <p:pic>
        <p:nvPicPr>
          <p:cNvPr id="64521" name="Picture 5" descr="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857250"/>
            <a:ext cx="9142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64522" name="Picture 9" descr="Picture 9"/>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298450" y="1943100"/>
            <a:ext cx="5091113"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64523" name="Picture 8" descr="Pictur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450" y="1377951"/>
            <a:ext cx="357663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64524"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68275" y="3922713"/>
            <a:ext cx="3840163"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4525" name="Content Placeholder 2"/>
          <p:cNvSpPr txBox="1">
            <a:spLocks/>
          </p:cNvSpPr>
          <p:nvPr/>
        </p:nvSpPr>
        <p:spPr bwMode="auto">
          <a:xfrm>
            <a:off x="95250" y="3255944"/>
            <a:ext cx="8845550"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342900" indent="-285750" defTabSz="685800">
              <a:spcBef>
                <a:spcPct val="20000"/>
              </a:spcBef>
              <a:buClr>
                <a:schemeClr val="tx1"/>
              </a:buClr>
              <a:buSzPct val="75000"/>
              <a:buChar char="–"/>
              <a:defRPr sz="2400">
                <a:solidFill>
                  <a:schemeClr val="tx1"/>
                </a:solidFill>
                <a:latin typeface="Arial" panose="020B0604020202020204" pitchFamily="34" charset="0"/>
              </a:defRPr>
            </a:lvl2pPr>
            <a:lvl3pPr marL="685800" indent="-228600" defTabSz="6858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028700" indent="-228600" defTabSz="685800">
              <a:spcBef>
                <a:spcPct val="20000"/>
              </a:spcBef>
              <a:buClr>
                <a:schemeClr val="tx1"/>
              </a:buClr>
              <a:buSzPct val="80000"/>
              <a:buChar char="–"/>
              <a:defRPr sz="2000">
                <a:solidFill>
                  <a:schemeClr val="tx1"/>
                </a:solidFill>
                <a:latin typeface="Arial" panose="020B0604020202020204" pitchFamily="34" charset="0"/>
              </a:defRPr>
            </a:lvl4pPr>
            <a:lvl5pPr marL="1371600" indent="-228600" defTabSz="6858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18288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2860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27432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200400" indent="-228600" defTabSz="6858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eaLnBrk="1" hangingPunct="1">
              <a:lnSpc>
                <a:spcPct val="90000"/>
              </a:lnSpc>
              <a:spcBef>
                <a:spcPts val="750"/>
              </a:spcBef>
              <a:buClrTx/>
              <a:buSzTx/>
              <a:buFont typeface="Arial" panose="020B0604020202020204" pitchFamily="34" charset="0"/>
              <a:buNone/>
            </a:pPr>
            <a:r>
              <a:rPr lang="en-GB" altLang="en-US" sz="1800" dirty="0">
                <a:solidFill>
                  <a:schemeClr val="tx2"/>
                </a:solidFill>
              </a:rPr>
              <a:t>   </a:t>
            </a:r>
          </a:p>
          <a:p>
            <a:pPr eaLnBrk="1" hangingPunct="1">
              <a:lnSpc>
                <a:spcPct val="90000"/>
              </a:lnSpc>
              <a:spcBef>
                <a:spcPts val="750"/>
              </a:spcBef>
              <a:buClrTx/>
              <a:buSzTx/>
              <a:buFont typeface="Arial" panose="020B0604020202020204" pitchFamily="34" charset="0"/>
              <a:buNone/>
            </a:pPr>
            <a:r>
              <a:rPr lang="en-GB" altLang="en-US" sz="3200" b="1" dirty="0">
                <a:solidFill>
                  <a:srgbClr val="002060"/>
                </a:solidFill>
              </a:rPr>
              <a:t>Consultation on </a:t>
            </a:r>
            <a:r>
              <a:rPr lang="en-GB" altLang="en-US" sz="3200" b="1" dirty="0" smtClean="0">
                <a:solidFill>
                  <a:srgbClr val="002060"/>
                </a:solidFill>
              </a:rPr>
              <a:t>the future of post primary provision in the Downpatrick/Portaferry area</a:t>
            </a:r>
            <a:endParaRPr lang="en-GB" altLang="en-US" sz="3200" b="1" dirty="0">
              <a:solidFill>
                <a:srgbClr val="002060"/>
              </a:solidFill>
            </a:endParaRPr>
          </a:p>
          <a:p>
            <a:pPr eaLnBrk="1" hangingPunct="1">
              <a:lnSpc>
                <a:spcPct val="90000"/>
              </a:lnSpc>
              <a:spcBef>
                <a:spcPts val="750"/>
              </a:spcBef>
              <a:buClrTx/>
              <a:buSzTx/>
              <a:buFont typeface="Arial" panose="020B0604020202020204" pitchFamily="34" charset="0"/>
              <a:buNone/>
            </a:pPr>
            <a:endParaRPr lang="en-GB" altLang="en-US" sz="3200" b="1" dirty="0" smtClean="0">
              <a:solidFill>
                <a:srgbClr val="002060"/>
              </a:solidFill>
            </a:endParaRPr>
          </a:p>
          <a:p>
            <a:pPr eaLnBrk="1" hangingPunct="1">
              <a:lnSpc>
                <a:spcPct val="90000"/>
              </a:lnSpc>
              <a:spcBef>
                <a:spcPts val="750"/>
              </a:spcBef>
              <a:buClrTx/>
              <a:buSzTx/>
              <a:buFont typeface="Arial" panose="020B0604020202020204" pitchFamily="34" charset="0"/>
              <a:buNone/>
            </a:pPr>
            <a:r>
              <a:rPr lang="en-GB" altLang="en-US" sz="3200" b="1" dirty="0" smtClean="0">
                <a:solidFill>
                  <a:srgbClr val="002060"/>
                </a:solidFill>
              </a:rPr>
              <a:t>18</a:t>
            </a:r>
            <a:r>
              <a:rPr lang="en-GB" altLang="en-US" sz="3200" b="1" baseline="30000" dirty="0" smtClean="0">
                <a:solidFill>
                  <a:srgbClr val="002060"/>
                </a:solidFill>
              </a:rPr>
              <a:t>th</a:t>
            </a:r>
            <a:r>
              <a:rPr lang="en-GB" altLang="en-US" sz="3200" b="1" dirty="0" smtClean="0">
                <a:solidFill>
                  <a:srgbClr val="002060"/>
                </a:solidFill>
              </a:rPr>
              <a:t> June 2018</a:t>
            </a:r>
            <a:endParaRPr lang="en-GB" altLang="en-US" sz="3200" b="1" dirty="0">
              <a:solidFill>
                <a:srgbClr val="002060"/>
              </a:solidFill>
            </a:endParaRPr>
          </a:p>
          <a:p>
            <a:pPr eaLnBrk="1" hangingPunct="1">
              <a:lnSpc>
                <a:spcPct val="90000"/>
              </a:lnSpc>
              <a:spcBef>
                <a:spcPts val="750"/>
              </a:spcBef>
              <a:buClrTx/>
              <a:buSzTx/>
              <a:buFont typeface="Arial" panose="020B0604020202020204" pitchFamily="34" charset="0"/>
              <a:buNone/>
            </a:pPr>
            <a:endParaRPr lang="en-GB" altLang="en-US" sz="3600" b="1" dirty="0"/>
          </a:p>
          <a:p>
            <a:pPr eaLnBrk="1" hangingPunct="1">
              <a:lnSpc>
                <a:spcPct val="90000"/>
              </a:lnSpc>
              <a:spcBef>
                <a:spcPts val="750"/>
              </a:spcBef>
              <a:buClrTx/>
              <a:buSzTx/>
              <a:buFont typeface="Arial" panose="020B0604020202020204" pitchFamily="34" charset="0"/>
              <a:buNone/>
            </a:pPr>
            <a:endParaRPr lang="en-GB" altLang="en-US" sz="3600" b="1" dirty="0"/>
          </a:p>
          <a:p>
            <a:pPr eaLnBrk="1" hangingPunct="1">
              <a:lnSpc>
                <a:spcPct val="90000"/>
              </a:lnSpc>
              <a:spcBef>
                <a:spcPts val="750"/>
              </a:spcBef>
              <a:buClrTx/>
              <a:buSzTx/>
              <a:buFont typeface="Arial" panose="020B0604020202020204" pitchFamily="34" charset="0"/>
              <a:buNone/>
            </a:pPr>
            <a:endParaRPr lang="en-GB" altLang="en-US" sz="3600" b="1" dirty="0"/>
          </a:p>
          <a:p>
            <a:pPr eaLnBrk="1" hangingPunct="1">
              <a:lnSpc>
                <a:spcPct val="90000"/>
              </a:lnSpc>
              <a:spcBef>
                <a:spcPts val="750"/>
              </a:spcBef>
              <a:buClrTx/>
              <a:buSzTx/>
              <a:buFont typeface="Arial" panose="020B0604020202020204" pitchFamily="34" charset="0"/>
              <a:buNone/>
            </a:pPr>
            <a:endParaRPr lang="en-GB" altLang="en-US" sz="3600" b="1" dirty="0"/>
          </a:p>
        </p:txBody>
      </p:sp>
      <p:grpSp>
        <p:nvGrpSpPr>
          <p:cNvPr id="7" name="Group 6"/>
          <p:cNvGrpSpPr/>
          <p:nvPr/>
        </p:nvGrpSpPr>
        <p:grpSpPr>
          <a:xfrm>
            <a:off x="6150434" y="951449"/>
            <a:ext cx="2866190" cy="2163217"/>
            <a:chOff x="6074610" y="991121"/>
            <a:chExt cx="3080503" cy="2224832"/>
          </a:xfrm>
        </p:grpSpPr>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r="71032"/>
            <a:stretch/>
          </p:blipFill>
          <p:spPr>
            <a:xfrm>
              <a:off x="6739759" y="991121"/>
              <a:ext cx="1678242" cy="1931145"/>
            </a:xfrm>
            <a:prstGeom prst="rect">
              <a:avLst/>
            </a:prstGeom>
          </p:spPr>
        </p:pic>
        <p:sp>
          <p:nvSpPr>
            <p:cNvPr id="5" name="TextBox 4"/>
            <p:cNvSpPr txBox="1"/>
            <p:nvPr/>
          </p:nvSpPr>
          <p:spPr>
            <a:xfrm>
              <a:off x="6074610" y="2846621"/>
              <a:ext cx="3080503" cy="369332"/>
            </a:xfrm>
            <a:prstGeom prst="rect">
              <a:avLst/>
            </a:prstGeom>
            <a:noFill/>
          </p:spPr>
          <p:txBody>
            <a:bodyPr wrap="square" rtlCol="0">
              <a:spAutoFit/>
            </a:bodyPr>
            <a:lstStyle/>
            <a:p>
              <a:pPr algn="ctr"/>
              <a:r>
                <a:rPr lang="en-GB" b="1" dirty="0" smtClean="0">
                  <a:solidFill>
                    <a:schemeClr val="tx2">
                      <a:lumMod val="50000"/>
                    </a:schemeClr>
                  </a:solidFill>
                  <a:latin typeface="Bell MT" panose="02020503060305020303" pitchFamily="18" charset="0"/>
                </a:rPr>
                <a:t>De La Salle Congregation</a:t>
              </a:r>
              <a:endParaRPr lang="en-GB" b="1" dirty="0">
                <a:solidFill>
                  <a:schemeClr val="tx2">
                    <a:lumMod val="50000"/>
                  </a:schemeClr>
                </a:solidFill>
                <a:latin typeface="Bell MT" panose="02020503060305020303" pitchFamily="18" charset="0"/>
              </a:endParaRPr>
            </a:p>
          </p:txBody>
        </p:sp>
      </p:grpSp>
    </p:spTree>
    <p:extLst>
      <p:ext uri="{BB962C8B-B14F-4D97-AF65-F5344CB8AC3E}">
        <p14:creationId xmlns:p14="http://schemas.microsoft.com/office/powerpoint/2010/main" val="15946374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FDA396-B28E-4C7E-9097-C3CD03C47BF5}"/>
              </a:ext>
            </a:extLst>
          </p:cNvPr>
          <p:cNvSpPr>
            <a:spLocks noGrp="1"/>
          </p:cNvSpPr>
          <p:nvPr>
            <p:ph type="title"/>
          </p:nvPr>
        </p:nvSpPr>
        <p:spPr>
          <a:xfrm>
            <a:off x="457200" y="584684"/>
            <a:ext cx="8229600" cy="832954"/>
          </a:xfrm>
        </p:spPr>
        <p:txBody>
          <a:bodyPr>
            <a:normAutofit/>
          </a:bodyPr>
          <a:lstStyle/>
          <a:p>
            <a:r>
              <a:rPr lang="en-GB" altLang="en-US" sz="3600" b="1" dirty="0" smtClean="0"/>
              <a:t>Options appraisal</a:t>
            </a:r>
            <a:endParaRPr lang="en-GB" sz="3600" b="1" dirty="0"/>
          </a:p>
        </p:txBody>
      </p:sp>
      <p:sp>
        <p:nvSpPr>
          <p:cNvPr id="3" name="Content Placeholder 2">
            <a:extLst>
              <a:ext uri="{FF2B5EF4-FFF2-40B4-BE49-F238E27FC236}">
                <a16:creationId xmlns="" xmlns:a16="http://schemas.microsoft.com/office/drawing/2014/main" id="{43C7D345-4452-41AD-82CF-0A216D1767F5}"/>
              </a:ext>
            </a:extLst>
          </p:cNvPr>
          <p:cNvSpPr>
            <a:spLocks noGrp="1"/>
          </p:cNvSpPr>
          <p:nvPr>
            <p:ph idx="1"/>
          </p:nvPr>
        </p:nvSpPr>
        <p:spPr>
          <a:xfrm>
            <a:off x="755576" y="1641726"/>
            <a:ext cx="7776864" cy="4525963"/>
          </a:xfrm>
        </p:spPr>
        <p:txBody>
          <a:bodyPr>
            <a:normAutofit/>
          </a:bodyPr>
          <a:lstStyle/>
          <a:p>
            <a:pPr marL="0" indent="0">
              <a:buNone/>
              <a:defRPr/>
            </a:pPr>
            <a:r>
              <a:rPr lang="en-GB" altLang="en-US" sz="2200" dirty="0" smtClean="0"/>
              <a:t>Having identified the need CCMS and Trustees have considered a number of options; including:</a:t>
            </a:r>
          </a:p>
          <a:p>
            <a:pPr marL="0" indent="0">
              <a:buNone/>
              <a:defRPr/>
            </a:pPr>
            <a:endParaRPr lang="en-GB" altLang="en-US" sz="2200" dirty="0" smtClean="0"/>
          </a:p>
          <a:p>
            <a:pPr>
              <a:defRPr/>
            </a:pPr>
            <a:r>
              <a:rPr lang="en-GB" altLang="en-US" sz="2200" dirty="0" smtClean="0"/>
              <a:t>Option A: 4 schools (i.e. maintain the status quo)</a:t>
            </a:r>
          </a:p>
          <a:p>
            <a:pPr>
              <a:defRPr/>
            </a:pPr>
            <a:r>
              <a:rPr lang="en-GB" sz="2200" dirty="0" smtClean="0"/>
              <a:t>Option B: 2 schools (i.e. two schools in Downpatrick)</a:t>
            </a:r>
          </a:p>
          <a:p>
            <a:pPr>
              <a:defRPr/>
            </a:pPr>
            <a:r>
              <a:rPr lang="en-GB" sz="2200" dirty="0" smtClean="0"/>
              <a:t>Option C: 1 school (i.e. one school in Downpatrick)</a:t>
            </a:r>
            <a:endParaRPr lang="en-GB" sz="2200" dirty="0"/>
          </a:p>
          <a:p>
            <a:pPr marL="0" indent="0">
              <a:buNone/>
              <a:defRPr/>
            </a:pPr>
            <a:endParaRPr lang="en-GB" sz="3600" dirty="0"/>
          </a:p>
        </p:txBody>
      </p:sp>
      <p:sp>
        <p:nvSpPr>
          <p:cNvPr id="7" name="Slide Number Placeholder 6"/>
          <p:cNvSpPr>
            <a:spLocks noGrp="1"/>
          </p:cNvSpPr>
          <p:nvPr>
            <p:ph type="sldNum" sz="quarter" idx="12"/>
          </p:nvPr>
        </p:nvSpPr>
        <p:spPr/>
        <p:txBody>
          <a:bodyPr/>
          <a:lstStyle/>
          <a:p>
            <a:fld id="{3E9987F7-632B-4574-A496-7324C02B2DB8}" type="slidenum">
              <a:rPr lang="en-GB" smtClean="0"/>
              <a:t>10</a:t>
            </a:fld>
            <a:endParaRPr lang="en-GB" dirty="0"/>
          </a:p>
        </p:txBody>
      </p:sp>
    </p:spTree>
    <p:extLst>
      <p:ext uri="{BB962C8B-B14F-4D97-AF65-F5344CB8AC3E}">
        <p14:creationId xmlns:p14="http://schemas.microsoft.com/office/powerpoint/2010/main" val="3570830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08112"/>
          </a:xfrm>
        </p:spPr>
        <p:txBody>
          <a:bodyPr>
            <a:normAutofit/>
          </a:bodyPr>
          <a:lstStyle/>
          <a:p>
            <a:r>
              <a:rPr lang="en-GB" sz="3600" b="1" dirty="0" smtClean="0"/>
              <a:t>Option A - 4 schools</a:t>
            </a:r>
            <a:endParaRPr lang="en-GB" sz="3600" b="1"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en-GB" sz="2200" dirty="0" smtClean="0"/>
              <a:t>This option, the retention of the 4 schools, does not comply with the Trustees’ and CCMS’s vision nor the Department of Education’s Sustainable Schools Policy. It does not deliver the following key components:</a:t>
            </a:r>
          </a:p>
          <a:p>
            <a:endParaRPr lang="en-GB" sz="2200" dirty="0" smtClean="0"/>
          </a:p>
          <a:p>
            <a:r>
              <a:rPr lang="en-GB" sz="2200" dirty="0" smtClean="0"/>
              <a:t>sustainability for all schools;</a:t>
            </a:r>
          </a:p>
          <a:p>
            <a:endParaRPr lang="en-GB" sz="2200" dirty="0" smtClean="0"/>
          </a:p>
          <a:p>
            <a:r>
              <a:rPr lang="en-GB" sz="2200" dirty="0"/>
              <a:t>c</a:t>
            </a:r>
            <a:r>
              <a:rPr lang="en-GB" sz="2200" dirty="0" smtClean="0"/>
              <a:t>o-education for all pupils; and</a:t>
            </a:r>
          </a:p>
          <a:p>
            <a:endParaRPr lang="en-GB" sz="2200" dirty="0" smtClean="0"/>
          </a:p>
          <a:p>
            <a:r>
              <a:rPr lang="en-GB" sz="2200" dirty="0" smtClean="0"/>
              <a:t>a guaranteed broad and balanced curriculum for all</a:t>
            </a:r>
            <a:r>
              <a:rPr lang="en-GB" sz="2200" dirty="0"/>
              <a:t>.</a:t>
            </a:r>
            <a:endParaRPr lang="en-GB" sz="2200" dirty="0" smtClean="0"/>
          </a:p>
          <a:p>
            <a:pPr marL="0" indent="0">
              <a:buNone/>
            </a:pPr>
            <a:r>
              <a:rPr lang="en-GB" sz="2200" dirty="0" smtClean="0"/>
              <a:t>  </a:t>
            </a:r>
          </a:p>
          <a:p>
            <a:pPr marL="0" indent="0">
              <a:buNone/>
            </a:pPr>
            <a:endParaRPr lang="en-GB" dirty="0"/>
          </a:p>
        </p:txBody>
      </p:sp>
      <p:sp>
        <p:nvSpPr>
          <p:cNvPr id="5" name="Slide Number Placeholder 4"/>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87845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Option </a:t>
            </a:r>
            <a:r>
              <a:rPr lang="en-GB" sz="3600" b="1" dirty="0" smtClean="0"/>
              <a:t>B </a:t>
            </a:r>
            <a:r>
              <a:rPr lang="en-GB" sz="3600" b="1" dirty="0"/>
              <a:t>- </a:t>
            </a:r>
            <a:r>
              <a:rPr lang="en-GB" sz="3600" b="1" dirty="0" smtClean="0"/>
              <a:t>2 </a:t>
            </a:r>
            <a:r>
              <a:rPr lang="en-GB" sz="3600" b="1" dirty="0"/>
              <a:t>schools</a:t>
            </a:r>
            <a:endParaRPr lang="en-GB" sz="3600" dirty="0"/>
          </a:p>
        </p:txBody>
      </p:sp>
      <p:sp>
        <p:nvSpPr>
          <p:cNvPr id="3" name="Content Placeholder 2"/>
          <p:cNvSpPr>
            <a:spLocks noGrp="1"/>
          </p:cNvSpPr>
          <p:nvPr>
            <p:ph idx="1"/>
          </p:nvPr>
        </p:nvSpPr>
        <p:spPr/>
        <p:txBody>
          <a:bodyPr>
            <a:normAutofit fontScale="92500"/>
          </a:bodyPr>
          <a:lstStyle/>
          <a:p>
            <a:pPr marL="0" indent="0">
              <a:buNone/>
            </a:pPr>
            <a:r>
              <a:rPr lang="en-GB" sz="2200" dirty="0"/>
              <a:t>This option, the creation of 2 co-educational schools of 750-800 pupils, does not comply with the </a:t>
            </a:r>
            <a:r>
              <a:rPr lang="en-GB" sz="2200" dirty="0" smtClean="0"/>
              <a:t>Trustees’ </a:t>
            </a:r>
            <a:r>
              <a:rPr lang="en-GB" sz="2200" dirty="0"/>
              <a:t>and CCMS’s vision. Whilst it would be considered </a:t>
            </a:r>
            <a:r>
              <a:rPr lang="en-GB" sz="2200" dirty="0" smtClean="0"/>
              <a:t>sustainable, </a:t>
            </a:r>
            <a:r>
              <a:rPr lang="en-GB" sz="2200" dirty="0"/>
              <a:t>this option would prove challenging in that it would create unnecessary competition between 2 local schools</a:t>
            </a:r>
            <a:r>
              <a:rPr lang="en-GB" sz="2000" dirty="0" smtClean="0"/>
              <a:t>.</a:t>
            </a:r>
          </a:p>
          <a:p>
            <a:pPr marL="0" indent="0">
              <a:buNone/>
            </a:pPr>
            <a:endParaRPr lang="en-GB" sz="2000" dirty="0" smtClean="0"/>
          </a:p>
          <a:p>
            <a:pPr marL="0" indent="0">
              <a:buNone/>
            </a:pPr>
            <a:r>
              <a:rPr lang="en-GB" sz="2200" dirty="0"/>
              <a:t>In addition, the size of the schools would not </a:t>
            </a:r>
            <a:r>
              <a:rPr lang="en-GB" sz="2200" dirty="0" smtClean="0"/>
              <a:t>give the opportunities that larger schools have in terms of their ability to</a:t>
            </a:r>
            <a:r>
              <a:rPr lang="en-GB" sz="2000" dirty="0" smtClean="0"/>
              <a:t>:</a:t>
            </a:r>
            <a:endParaRPr lang="en-GB" sz="2000" dirty="0"/>
          </a:p>
          <a:p>
            <a:r>
              <a:rPr lang="en-GB" sz="2200" dirty="0"/>
              <a:t>offer a broad and balanced curriculum;</a:t>
            </a:r>
          </a:p>
          <a:p>
            <a:r>
              <a:rPr lang="en-GB" sz="2200" dirty="0"/>
              <a:t>provide a wide range of extra-curricular activities for boys and </a:t>
            </a:r>
            <a:r>
              <a:rPr lang="en-GB" sz="2200" dirty="0" smtClean="0"/>
              <a:t>girls;</a:t>
            </a:r>
          </a:p>
          <a:p>
            <a:r>
              <a:rPr lang="en-GB" sz="2200" dirty="0" smtClean="0"/>
              <a:t>manage </a:t>
            </a:r>
            <a:r>
              <a:rPr lang="en-GB" sz="2200" dirty="0"/>
              <a:t>financial pressures</a:t>
            </a:r>
            <a:r>
              <a:rPr lang="en-GB" sz="2200" dirty="0" smtClean="0"/>
              <a:t>;</a:t>
            </a:r>
            <a:endParaRPr lang="en-GB" sz="2200" dirty="0"/>
          </a:p>
          <a:p>
            <a:r>
              <a:rPr lang="en-GB" sz="2200" dirty="0" smtClean="0"/>
              <a:t>withstand </a:t>
            </a:r>
            <a:r>
              <a:rPr lang="en-GB" sz="2200" dirty="0"/>
              <a:t>fluctuations in enrolment numbers; and</a:t>
            </a:r>
          </a:p>
          <a:p>
            <a:r>
              <a:rPr lang="en-GB" sz="2200" dirty="0" smtClean="0"/>
              <a:t>provide </a:t>
            </a:r>
            <a:r>
              <a:rPr lang="en-GB" sz="2200" dirty="0"/>
              <a:t>specialist pastoral care. </a:t>
            </a:r>
          </a:p>
          <a:p>
            <a:endParaRPr lang="en-GB" sz="2000" dirty="0" smtClean="0"/>
          </a:p>
          <a:p>
            <a:endParaRPr lang="en-GB" sz="2000" dirty="0" smtClean="0"/>
          </a:p>
          <a:p>
            <a:pPr marL="0" indent="0">
              <a:buNone/>
            </a:pPr>
            <a:endParaRPr lang="en-GB" sz="2000" dirty="0" smtClean="0"/>
          </a:p>
          <a:p>
            <a:pPr marL="0" indent="0">
              <a:buNone/>
            </a:pPr>
            <a:endParaRPr lang="en-GB" sz="2000" dirty="0" smtClean="0"/>
          </a:p>
        </p:txBody>
      </p:sp>
      <p:sp>
        <p:nvSpPr>
          <p:cNvPr id="5" name="Slide Number Placeholder 4"/>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047400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B55E96-8F03-4746-807D-60183FA67BE9}"/>
              </a:ext>
            </a:extLst>
          </p:cNvPr>
          <p:cNvSpPr>
            <a:spLocks noGrp="1"/>
          </p:cNvSpPr>
          <p:nvPr>
            <p:ph type="title"/>
          </p:nvPr>
        </p:nvSpPr>
        <p:spPr>
          <a:xfrm>
            <a:off x="457200" y="570876"/>
            <a:ext cx="8229600" cy="913908"/>
          </a:xfrm>
        </p:spPr>
        <p:txBody>
          <a:bodyPr/>
          <a:lstStyle/>
          <a:p>
            <a:r>
              <a:rPr lang="en-GB" b="1" dirty="0" smtClean="0"/>
              <a:t>  </a:t>
            </a:r>
            <a:r>
              <a:rPr lang="en-GB" sz="3600" b="1" dirty="0" smtClean="0"/>
              <a:t>Option C – 1 school</a:t>
            </a:r>
            <a:endParaRPr lang="en-GB" sz="3600" b="1" dirty="0"/>
          </a:p>
        </p:txBody>
      </p:sp>
      <p:sp>
        <p:nvSpPr>
          <p:cNvPr id="3" name="Content Placeholder 2">
            <a:extLst>
              <a:ext uri="{FF2B5EF4-FFF2-40B4-BE49-F238E27FC236}">
                <a16:creationId xmlns:a16="http://schemas.microsoft.com/office/drawing/2014/main" xmlns="" id="{56DD02D7-EB94-4AAA-8485-B7274D112BD0}"/>
              </a:ext>
            </a:extLst>
          </p:cNvPr>
          <p:cNvSpPr>
            <a:spLocks noGrp="1"/>
          </p:cNvSpPr>
          <p:nvPr>
            <p:ph idx="1"/>
          </p:nvPr>
        </p:nvSpPr>
        <p:spPr>
          <a:xfrm>
            <a:off x="457200" y="1628800"/>
            <a:ext cx="8229600" cy="4824536"/>
          </a:xfrm>
        </p:spPr>
        <p:txBody>
          <a:bodyPr>
            <a:normAutofit fontScale="85000" lnSpcReduction="10000"/>
          </a:bodyPr>
          <a:lstStyle/>
          <a:p>
            <a:pPr marL="0" indent="0">
              <a:buNone/>
            </a:pPr>
            <a:r>
              <a:rPr lang="en-GB" sz="2400" dirty="0" smtClean="0"/>
              <a:t>One school is CCMS and the </a:t>
            </a:r>
            <a:r>
              <a:rPr lang="en-GB" sz="2400" dirty="0"/>
              <a:t>Trustees </a:t>
            </a:r>
            <a:r>
              <a:rPr lang="en-GB" sz="2400" dirty="0" smtClean="0"/>
              <a:t>preferred option as it will be a </a:t>
            </a:r>
            <a:r>
              <a:rPr lang="en-GB" sz="2400" dirty="0"/>
              <a:t>sustainable </a:t>
            </a:r>
            <a:r>
              <a:rPr lang="en-GB" sz="2400" dirty="0" smtClean="0"/>
              <a:t>school, </a:t>
            </a:r>
            <a:r>
              <a:rPr lang="en-GB" sz="2400" dirty="0"/>
              <a:t>capable of </a:t>
            </a:r>
            <a:r>
              <a:rPr lang="en-GB" sz="2400" dirty="0" smtClean="0"/>
              <a:t>offering excellence across a wide range of subjects.</a:t>
            </a:r>
            <a:r>
              <a:rPr lang="en-GB" altLang="en-US" sz="2400" dirty="0" smtClean="0"/>
              <a:t>  In addition it will be able to:</a:t>
            </a:r>
          </a:p>
          <a:p>
            <a:r>
              <a:rPr lang="en-GB" altLang="en-US" sz="2400" dirty="0" smtClean="0"/>
              <a:t>offer a wider range of age-appropriate pupil support and enhancement programmes to develop the pupils’ social, personal and employability skills;</a:t>
            </a:r>
          </a:p>
          <a:p>
            <a:r>
              <a:rPr lang="en-GB" altLang="en-US" sz="2400" dirty="0" smtClean="0"/>
              <a:t>offer </a:t>
            </a:r>
            <a:r>
              <a:rPr lang="en-GB" altLang="en-US" sz="2400" dirty="0"/>
              <a:t>a </a:t>
            </a:r>
            <a:r>
              <a:rPr lang="en-GB" altLang="en-US" sz="2400" dirty="0" smtClean="0"/>
              <a:t>wide </a:t>
            </a:r>
            <a:r>
              <a:rPr lang="en-GB" altLang="en-US" sz="2400" dirty="0"/>
              <a:t>range of extra-curricular activities </a:t>
            </a:r>
            <a:r>
              <a:rPr lang="en-GB" altLang="en-US" sz="2400" dirty="0" smtClean="0"/>
              <a:t>for boys and girls, </a:t>
            </a:r>
            <a:r>
              <a:rPr lang="en-GB" altLang="en-US" sz="2400" dirty="0"/>
              <a:t>for example, in sports, music and </a:t>
            </a:r>
            <a:r>
              <a:rPr lang="en-GB" altLang="en-US" sz="2400" dirty="0" smtClean="0"/>
              <a:t>drama;</a:t>
            </a:r>
            <a:endParaRPr lang="en-GB" sz="2400" dirty="0"/>
          </a:p>
          <a:p>
            <a:pPr>
              <a:lnSpc>
                <a:spcPct val="150000"/>
              </a:lnSpc>
            </a:pPr>
            <a:r>
              <a:rPr lang="en-GB" altLang="en-US" sz="2400" dirty="0" smtClean="0"/>
              <a:t>manage increasing financial pressures;</a:t>
            </a:r>
          </a:p>
          <a:p>
            <a:pPr>
              <a:lnSpc>
                <a:spcPct val="120000"/>
              </a:lnSpc>
            </a:pPr>
            <a:r>
              <a:rPr lang="en-GB" altLang="en-US" sz="2400" dirty="0"/>
              <a:t>p</a:t>
            </a:r>
            <a:r>
              <a:rPr lang="en-GB" altLang="en-US" sz="2400" dirty="0" smtClean="0"/>
              <a:t>rovide improved </a:t>
            </a:r>
            <a:r>
              <a:rPr lang="en-GB" altLang="en-US" sz="2400" dirty="0"/>
              <a:t>opportunities for continuous professional development for </a:t>
            </a:r>
            <a:r>
              <a:rPr lang="en-GB" altLang="en-US" sz="2400" dirty="0" smtClean="0"/>
              <a:t>staff;  </a:t>
            </a:r>
            <a:endParaRPr lang="en-GB" altLang="en-US" sz="2400" dirty="0"/>
          </a:p>
          <a:p>
            <a:pPr>
              <a:lnSpc>
                <a:spcPct val="150000"/>
              </a:lnSpc>
            </a:pPr>
            <a:r>
              <a:rPr lang="en-GB" altLang="en-US" sz="2400" dirty="0" smtClean="0"/>
              <a:t>take </a:t>
            </a:r>
            <a:r>
              <a:rPr lang="en-GB" altLang="en-US" sz="2400" dirty="0"/>
              <a:t>account of pupil numbers from now until 2030 and </a:t>
            </a:r>
            <a:r>
              <a:rPr lang="en-GB" altLang="en-US" sz="2400" dirty="0" smtClean="0"/>
              <a:t>beyond; and</a:t>
            </a:r>
            <a:endParaRPr lang="en-GB" altLang="en-US" sz="2400" dirty="0"/>
          </a:p>
          <a:p>
            <a:pPr>
              <a:lnSpc>
                <a:spcPct val="150000"/>
              </a:lnSpc>
            </a:pPr>
            <a:r>
              <a:rPr lang="en-GB" altLang="en-US" sz="2400" dirty="0" smtClean="0"/>
              <a:t>bid </a:t>
            </a:r>
            <a:r>
              <a:rPr lang="en-GB" altLang="en-US" sz="2400" dirty="0"/>
              <a:t>for capital </a:t>
            </a:r>
            <a:r>
              <a:rPr lang="en-GB" altLang="en-US" sz="2400" dirty="0" smtClean="0"/>
              <a:t>investment</a:t>
            </a:r>
            <a:r>
              <a:rPr lang="en-GB" altLang="en-US" sz="2100" dirty="0" smtClean="0"/>
              <a:t>. </a:t>
            </a:r>
            <a:endParaRPr lang="en-GB" altLang="en-US" sz="2100" dirty="0"/>
          </a:p>
          <a:p>
            <a:pPr marL="0" indent="0">
              <a:buNone/>
            </a:pPr>
            <a:endParaRPr lang="en-GB" sz="1600" dirty="0"/>
          </a:p>
          <a:p>
            <a:endParaRPr lang="en-GB" sz="1600" dirty="0"/>
          </a:p>
        </p:txBody>
      </p:sp>
      <p:sp>
        <p:nvSpPr>
          <p:cNvPr id="4" name="Slide Number Placeholder 3">
            <a:extLst>
              <a:ext uri="{FF2B5EF4-FFF2-40B4-BE49-F238E27FC236}">
                <a16:creationId xmlns:a16="http://schemas.microsoft.com/office/drawing/2014/main" xmlns="" id="{ADD633F3-83E9-4A89-97D4-131E89015673}"/>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870708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sz="4000" b="1" dirty="0" smtClean="0"/>
              <a:t>Methodology - Amalgamation</a:t>
            </a:r>
            <a:endParaRPr lang="en-GB" sz="4000" b="1" dirty="0"/>
          </a:p>
        </p:txBody>
      </p:sp>
      <p:sp>
        <p:nvSpPr>
          <p:cNvPr id="3" name="Content Placeholder 2"/>
          <p:cNvSpPr>
            <a:spLocks noGrp="1"/>
          </p:cNvSpPr>
          <p:nvPr>
            <p:ph idx="1"/>
          </p:nvPr>
        </p:nvSpPr>
        <p:spPr>
          <a:xfrm>
            <a:off x="457200" y="1600200"/>
            <a:ext cx="8229600" cy="4781128"/>
          </a:xfrm>
        </p:spPr>
        <p:txBody>
          <a:bodyPr>
            <a:normAutofit lnSpcReduction="10000"/>
          </a:bodyPr>
          <a:lstStyle/>
          <a:p>
            <a:pPr marL="0" indent="0">
              <a:buNone/>
            </a:pPr>
            <a:r>
              <a:rPr lang="en-GB" sz="2000" dirty="0" smtClean="0"/>
              <a:t>Amalgamation is the recommended method for bringing a number of schools together to create a new school. It has been used successfully many times in the creation of new schools. It is:</a:t>
            </a:r>
          </a:p>
          <a:p>
            <a:pPr marL="0" indent="0">
              <a:buNone/>
            </a:pPr>
            <a:endParaRPr lang="en-GB" sz="2000" dirty="0" smtClean="0"/>
          </a:p>
          <a:p>
            <a:r>
              <a:rPr lang="en-GB" sz="2000" dirty="0"/>
              <a:t>governed by DE </a:t>
            </a:r>
            <a:r>
              <a:rPr lang="en-GB" sz="2000" dirty="0" smtClean="0"/>
              <a:t>guidelines which give significant </a:t>
            </a:r>
            <a:r>
              <a:rPr lang="en-GB" sz="2000" dirty="0"/>
              <a:t>legal certainty in the management of the process</a:t>
            </a:r>
            <a:r>
              <a:rPr lang="en-GB" sz="2000" dirty="0" smtClean="0"/>
              <a:t>;</a:t>
            </a:r>
          </a:p>
          <a:p>
            <a:pPr marL="0" indent="0">
              <a:buNone/>
            </a:pPr>
            <a:endParaRPr lang="en-GB" sz="2000" dirty="0"/>
          </a:p>
          <a:p>
            <a:r>
              <a:rPr lang="en-GB" sz="2000" dirty="0" smtClean="0"/>
              <a:t>an appropriate method of managing pupils and staff, in that 4 groups will come together to create a new school;</a:t>
            </a:r>
          </a:p>
          <a:p>
            <a:endParaRPr lang="en-GB" sz="2000" dirty="0" smtClean="0"/>
          </a:p>
          <a:p>
            <a:r>
              <a:rPr lang="en-GB" sz="2000" dirty="0" smtClean="0"/>
              <a:t>a process whereby each of the schools brings its ethos and values into the new entity; and</a:t>
            </a:r>
          </a:p>
          <a:p>
            <a:pPr marL="0" indent="0">
              <a:buNone/>
            </a:pPr>
            <a:endParaRPr lang="en-GB" sz="2000" dirty="0" smtClean="0"/>
          </a:p>
          <a:p>
            <a:r>
              <a:rPr lang="en-GB" sz="2000" dirty="0"/>
              <a:t>a</a:t>
            </a:r>
            <a:r>
              <a:rPr lang="en-GB" sz="2000" dirty="0" smtClean="0"/>
              <a:t> method whereby an </a:t>
            </a:r>
            <a:r>
              <a:rPr lang="en-GB" sz="2000" dirty="0"/>
              <a:t>Interim BoG, comprised of  governors from the 4</a:t>
            </a:r>
            <a:r>
              <a:rPr lang="en-GB" sz="2000" dirty="0" smtClean="0"/>
              <a:t> </a:t>
            </a:r>
            <a:r>
              <a:rPr lang="en-GB" sz="2000" dirty="0"/>
              <a:t>schools, is appointed to manage the transition from 4</a:t>
            </a:r>
            <a:r>
              <a:rPr lang="en-GB" sz="2000" dirty="0" smtClean="0"/>
              <a:t> </a:t>
            </a:r>
            <a:r>
              <a:rPr lang="en-GB" sz="2000" dirty="0"/>
              <a:t>to 1</a:t>
            </a:r>
            <a:r>
              <a:rPr lang="en-GB" sz="2000" dirty="0" smtClean="0"/>
              <a:t>.</a:t>
            </a:r>
            <a:endParaRPr lang="en-GB" sz="2000" dirty="0"/>
          </a:p>
          <a:p>
            <a:endParaRPr lang="en-GB" sz="2000" dirty="0" smtClean="0"/>
          </a:p>
          <a:p>
            <a:pPr marL="0" indent="0">
              <a:buNone/>
              <a:tabLst>
                <a:tab pos="360363" algn="l"/>
                <a:tab pos="536575" algn="l"/>
              </a:tabLst>
            </a:pPr>
            <a:endParaRPr lang="en-GB" dirty="0"/>
          </a:p>
        </p:txBody>
      </p:sp>
      <p:sp>
        <p:nvSpPr>
          <p:cNvPr id="5" name="Slide Number Placeholder 4"/>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918525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9" descr="Picture 9"/>
          <p:cNvPicPr>
            <a:picLocks noChangeAspect="1"/>
          </p:cNvPicPr>
          <p:nvPr/>
        </p:nvPicPr>
        <p:blipFill>
          <a:blip r:embed="rId3">
            <a:extLst>
              <a:ext uri="{28A0092B-C50C-407E-A947-70E740481C1C}">
                <a14:useLocalDpi xmlns:a14="http://schemas.microsoft.com/office/drawing/2010/main" val="0"/>
              </a:ext>
            </a:extLst>
          </a:blip>
          <a:srcRect l="95139"/>
          <a:stretch>
            <a:fillRect/>
          </a:stretch>
        </p:blipFill>
        <p:spPr bwMode="auto">
          <a:xfrm>
            <a:off x="8699500" y="857250"/>
            <a:ext cx="444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1" name="Picture 3" descr="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85725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2"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06363" y="879475"/>
            <a:ext cx="28749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99333" name="TextBox 6"/>
          <p:cNvSpPr txBox="1">
            <a:spLocks noChangeArrowheads="1"/>
          </p:cNvSpPr>
          <p:nvPr/>
        </p:nvSpPr>
        <p:spPr bwMode="auto">
          <a:xfrm>
            <a:off x="1073150" y="3233738"/>
            <a:ext cx="688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dirty="0">
                <a:solidFill>
                  <a:srgbClr val="10104D"/>
                </a:solidFill>
                <a:latin typeface="Arial Black" panose="020B0A04020102020204" pitchFamily="34" charset="0"/>
                <a:sym typeface="Arial Black" panose="020B0A04020102020204" pitchFamily="34" charset="0"/>
              </a:rPr>
              <a:t>Section </a:t>
            </a:r>
            <a:r>
              <a:rPr lang="en-GB" altLang="en-US" sz="3200" dirty="0" smtClean="0">
                <a:solidFill>
                  <a:srgbClr val="10104D"/>
                </a:solidFill>
                <a:latin typeface="Arial Black" panose="020B0A04020102020204" pitchFamily="34" charset="0"/>
                <a:sym typeface="Arial Black" panose="020B0A04020102020204" pitchFamily="34" charset="0"/>
              </a:rPr>
              <a:t>4 </a:t>
            </a:r>
            <a:r>
              <a:rPr lang="en-GB" altLang="en-US" sz="3200" dirty="0">
                <a:solidFill>
                  <a:srgbClr val="10104D"/>
                </a:solidFill>
                <a:latin typeface="Arial Black" panose="020B0A04020102020204" pitchFamily="34" charset="0"/>
                <a:sym typeface="Arial Black" panose="020B0A04020102020204" pitchFamily="34" charset="0"/>
              </a:rPr>
              <a:t>– </a:t>
            </a:r>
            <a:r>
              <a:rPr lang="en-GB" altLang="en-US" sz="3200" dirty="0" smtClean="0">
                <a:solidFill>
                  <a:srgbClr val="10104D"/>
                </a:solidFill>
                <a:latin typeface="Arial Black" panose="020B0A04020102020204" pitchFamily="34" charset="0"/>
                <a:sym typeface="Arial Black" panose="020B0A04020102020204" pitchFamily="34" charset="0"/>
              </a:rPr>
              <a:t>Proposal</a:t>
            </a:r>
            <a:endParaRPr lang="en-US" altLang="en-US" sz="3200" dirty="0">
              <a:solidFill>
                <a:srgbClr val="10104D"/>
              </a:solidFill>
              <a:latin typeface="Arial Black" panose="020B0A04020102020204" pitchFamily="34" charset="0"/>
              <a:sym typeface="Arial Black" panose="020B0A04020102020204" pitchFamily="34" charset="0"/>
            </a:endParaRPr>
          </a:p>
        </p:txBody>
      </p:sp>
      <p:sp>
        <p:nvSpPr>
          <p:cNvPr id="4" name="Slide Number Placeholder 3"/>
          <p:cNvSpPr>
            <a:spLocks noGrp="1"/>
          </p:cNvSpPr>
          <p:nvPr>
            <p:ph type="sldNum" sz="quarter" idx="12"/>
          </p:nvPr>
        </p:nvSpPr>
        <p:spPr/>
        <p:txBody>
          <a:bodyPr/>
          <a:lstStyle/>
          <a:p>
            <a:fld id="{3E9987F7-632B-4574-A496-7324C02B2DB8}" type="slidenum">
              <a:rPr lang="en-GB" smtClean="0"/>
              <a:t>15</a:t>
            </a:fld>
            <a:endParaRPr lang="en-GB" dirty="0"/>
          </a:p>
        </p:txBody>
      </p:sp>
    </p:spTree>
    <p:extLst>
      <p:ext uri="{BB962C8B-B14F-4D97-AF65-F5344CB8AC3E}">
        <p14:creationId xmlns:p14="http://schemas.microsoft.com/office/powerpoint/2010/main" val="402922527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36104"/>
          </a:xfrm>
        </p:spPr>
        <p:txBody>
          <a:bodyPr>
            <a:normAutofit/>
          </a:bodyPr>
          <a:lstStyle/>
          <a:p>
            <a:r>
              <a:rPr lang="en-GB" sz="3600" b="1" dirty="0" smtClean="0"/>
              <a:t>Vision &amp; Proposal</a:t>
            </a:r>
            <a:endParaRPr lang="en-GB" sz="3600" b="1" dirty="0"/>
          </a:p>
        </p:txBody>
      </p:sp>
      <p:sp>
        <p:nvSpPr>
          <p:cNvPr id="3" name="Content Placeholder 2"/>
          <p:cNvSpPr>
            <a:spLocks noGrp="1"/>
          </p:cNvSpPr>
          <p:nvPr>
            <p:ph idx="1"/>
          </p:nvPr>
        </p:nvSpPr>
        <p:spPr>
          <a:xfrm>
            <a:off x="457200" y="1484784"/>
            <a:ext cx="8229600" cy="4641379"/>
          </a:xfrm>
        </p:spPr>
        <p:txBody>
          <a:bodyPr>
            <a:normAutofit/>
          </a:bodyPr>
          <a:lstStyle/>
          <a:p>
            <a:pPr marL="0" indent="0">
              <a:buNone/>
              <a:defRPr/>
            </a:pPr>
            <a:r>
              <a:rPr lang="en-GB" sz="2000" dirty="0" smtClean="0"/>
              <a:t>Having considered these options Trustees and CCMS are proposing to:</a:t>
            </a:r>
          </a:p>
          <a:p>
            <a:pPr marL="0" indent="0">
              <a:buNone/>
              <a:defRPr/>
            </a:pPr>
            <a:endParaRPr lang="en-GB" sz="2000" dirty="0"/>
          </a:p>
          <a:p>
            <a:pPr marL="0" indent="0" algn="ctr">
              <a:buNone/>
              <a:defRPr/>
            </a:pPr>
            <a:r>
              <a:rPr lang="en-GB" sz="2000" dirty="0" smtClean="0"/>
              <a:t> </a:t>
            </a:r>
            <a:r>
              <a:rPr lang="en-GB" sz="2000" b="1" dirty="0" smtClean="0"/>
              <a:t>Establish a co-educational, voluntary grammar school in Downpatrick through the amalgamation of all four schools </a:t>
            </a:r>
            <a:r>
              <a:rPr lang="en-GB" altLang="en-US" sz="2000" b="1" dirty="0" smtClean="0"/>
              <a:t>with </a:t>
            </a:r>
            <a:r>
              <a:rPr lang="en-GB" altLang="en-US" sz="2000" b="1" dirty="0"/>
              <a:t>effect from 1 September 2021 or as soon as possible </a:t>
            </a:r>
            <a:r>
              <a:rPr lang="en-GB" altLang="en-US" sz="2000" b="1" dirty="0" smtClean="0"/>
              <a:t>thereafter</a:t>
            </a:r>
            <a:r>
              <a:rPr lang="en-GB" altLang="en-US" sz="2000" b="1" dirty="0"/>
              <a:t> </a:t>
            </a:r>
            <a:r>
              <a:rPr lang="en-GB" sz="2000" b="1" dirty="0"/>
              <a:t>(i.e. Option C</a:t>
            </a:r>
            <a:r>
              <a:rPr lang="en-GB" sz="2000" b="1" dirty="0" smtClean="0"/>
              <a:t>)</a:t>
            </a:r>
            <a:r>
              <a:rPr lang="en-GB" sz="2000" b="1" dirty="0"/>
              <a:t>.</a:t>
            </a:r>
          </a:p>
          <a:p>
            <a:pPr marL="0" indent="0">
              <a:buNone/>
              <a:defRPr/>
            </a:pPr>
            <a:r>
              <a:rPr lang="en-GB" sz="2000" dirty="0" smtClean="0"/>
              <a:t>  </a:t>
            </a:r>
          </a:p>
          <a:p>
            <a:pPr>
              <a:defRPr/>
            </a:pPr>
            <a:endParaRPr lang="en-GB" altLang="en-US" sz="2600" dirty="0"/>
          </a:p>
          <a:p>
            <a:pPr marL="0" indent="0">
              <a:buNone/>
              <a:defRPr/>
            </a:pPr>
            <a:endParaRPr lang="en-GB" altLang="en-US" dirty="0"/>
          </a:p>
          <a:p>
            <a:pPr marL="0" indent="0">
              <a:buNone/>
            </a:pPr>
            <a:endParaRPr lang="en-GB" dirty="0"/>
          </a:p>
        </p:txBody>
      </p:sp>
      <p:sp>
        <p:nvSpPr>
          <p:cNvPr id="8" name="Slide Number Placeholder 7"/>
          <p:cNvSpPr>
            <a:spLocks noGrp="1"/>
          </p:cNvSpPr>
          <p:nvPr>
            <p:ph type="sldNum" sz="quarter" idx="12"/>
          </p:nvPr>
        </p:nvSpPr>
        <p:spPr/>
        <p:txBody>
          <a:bodyPr/>
          <a:lstStyle/>
          <a:p>
            <a:fld id="{3E9987F7-632B-4574-A496-7324C02B2DB8}" type="slidenum">
              <a:rPr lang="en-GB" smtClean="0"/>
              <a:t>16</a:t>
            </a:fld>
            <a:endParaRPr lang="en-GB" dirty="0"/>
          </a:p>
        </p:txBody>
      </p:sp>
    </p:spTree>
    <p:extLst>
      <p:ext uri="{BB962C8B-B14F-4D97-AF65-F5344CB8AC3E}">
        <p14:creationId xmlns:p14="http://schemas.microsoft.com/office/powerpoint/2010/main" val="4244937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36104"/>
          </a:xfrm>
        </p:spPr>
        <p:txBody>
          <a:bodyPr>
            <a:normAutofit/>
          </a:bodyPr>
          <a:lstStyle/>
          <a:p>
            <a:r>
              <a:rPr lang="en-GB" sz="3600" b="1" dirty="0" smtClean="0"/>
              <a:t>Vision &amp; Proposal</a:t>
            </a:r>
            <a:endParaRPr lang="en-GB" sz="3600" b="1" dirty="0"/>
          </a:p>
        </p:txBody>
      </p:sp>
      <p:sp>
        <p:nvSpPr>
          <p:cNvPr id="3" name="Content Placeholder 2"/>
          <p:cNvSpPr>
            <a:spLocks noGrp="1"/>
          </p:cNvSpPr>
          <p:nvPr>
            <p:ph idx="1"/>
          </p:nvPr>
        </p:nvSpPr>
        <p:spPr>
          <a:xfrm>
            <a:off x="457200" y="1484784"/>
            <a:ext cx="8229600" cy="4641379"/>
          </a:xfrm>
        </p:spPr>
        <p:txBody>
          <a:bodyPr>
            <a:normAutofit/>
          </a:bodyPr>
          <a:lstStyle/>
          <a:p>
            <a:pPr marL="0" indent="0">
              <a:spcBef>
                <a:spcPct val="0"/>
              </a:spcBef>
              <a:buClrTx/>
              <a:buSzTx/>
              <a:buFontTx/>
              <a:buNone/>
            </a:pPr>
            <a:r>
              <a:rPr lang="en-GB" altLang="en-US" sz="2000" dirty="0" smtClean="0"/>
              <a:t>The school would have a proposed enrolment of 1,600 pupils and the proposed admissions</a:t>
            </a:r>
            <a:r>
              <a:rPr lang="en-US" altLang="en-US" sz="2000" dirty="0" smtClean="0"/>
              <a:t> are that:</a:t>
            </a:r>
          </a:p>
          <a:p>
            <a:pPr>
              <a:spcBef>
                <a:spcPct val="0"/>
              </a:spcBef>
              <a:buClrTx/>
              <a:buSzTx/>
              <a:buFontTx/>
              <a:buNone/>
            </a:pPr>
            <a:endParaRPr lang="en-US" altLang="en-US" sz="2000" dirty="0" smtClean="0"/>
          </a:p>
          <a:p>
            <a:pPr>
              <a:spcBef>
                <a:spcPct val="0"/>
              </a:spcBef>
            </a:pPr>
            <a:r>
              <a:rPr lang="en-GB" altLang="en-US" sz="2000" dirty="0" smtClean="0"/>
              <a:t>all pupils, for whom the new school is the nearest Catholic-managed school, will be guaranteed admission to the school; and</a:t>
            </a:r>
          </a:p>
          <a:p>
            <a:pPr marL="0" indent="0">
              <a:spcBef>
                <a:spcPct val="0"/>
              </a:spcBef>
              <a:buNone/>
            </a:pPr>
            <a:endParaRPr lang="en-GB" altLang="en-US" sz="2000" dirty="0" smtClean="0"/>
          </a:p>
          <a:p>
            <a:pPr>
              <a:spcBef>
                <a:spcPct val="0"/>
              </a:spcBef>
            </a:pPr>
            <a:r>
              <a:rPr lang="en-GB" altLang="en-US" sz="2000" dirty="0" smtClean="0"/>
              <a:t>pupils, for whom the school is not their nearest Catholic-managed school, will be able to apply through the academically selective route.</a:t>
            </a:r>
          </a:p>
          <a:p>
            <a:pPr marL="0" indent="0">
              <a:spcBef>
                <a:spcPct val="0"/>
              </a:spcBef>
              <a:buClrTx/>
              <a:buSzTx/>
              <a:buFontTx/>
              <a:buNone/>
            </a:pPr>
            <a:r>
              <a:rPr lang="en-GB" altLang="en-US" sz="2000" dirty="0" smtClean="0"/>
              <a:t>     </a:t>
            </a:r>
            <a:endParaRPr lang="en-GB" altLang="en-US" sz="2400" dirty="0" smtClean="0"/>
          </a:p>
          <a:p>
            <a:pPr marL="0" indent="0">
              <a:buNone/>
              <a:defRPr/>
            </a:pPr>
            <a:r>
              <a:rPr lang="en-GB" altLang="en-US" sz="2000" dirty="0" smtClean="0"/>
              <a:t>CCMS &amp; Trustees believe there would be no dilution of academic standards and the Board of Governors would ensure  the needs of pupils were met i.e. through streaming, banding and mixed ability classes. </a:t>
            </a:r>
            <a:endParaRPr lang="en-GB" altLang="en-US" sz="2000" dirty="0"/>
          </a:p>
          <a:p>
            <a:pPr marL="0" indent="0">
              <a:buNone/>
              <a:defRPr/>
            </a:pPr>
            <a:endParaRPr lang="en-GB" altLang="en-US" dirty="0"/>
          </a:p>
          <a:p>
            <a:endParaRPr lang="en-GB" dirty="0"/>
          </a:p>
        </p:txBody>
      </p:sp>
      <p:sp>
        <p:nvSpPr>
          <p:cNvPr id="8" name="Slide Number Placeholder 7"/>
          <p:cNvSpPr>
            <a:spLocks noGrp="1"/>
          </p:cNvSpPr>
          <p:nvPr>
            <p:ph type="sldNum" sz="quarter" idx="12"/>
          </p:nvPr>
        </p:nvSpPr>
        <p:spPr/>
        <p:txBody>
          <a:bodyPr/>
          <a:lstStyle/>
          <a:p>
            <a:fld id="{3E9987F7-632B-4574-A496-7324C02B2DB8}" type="slidenum">
              <a:rPr lang="en-GB" smtClean="0"/>
              <a:t>17</a:t>
            </a:fld>
            <a:endParaRPr lang="en-GB" dirty="0"/>
          </a:p>
        </p:txBody>
      </p:sp>
    </p:spTree>
    <p:extLst>
      <p:ext uri="{BB962C8B-B14F-4D97-AF65-F5344CB8AC3E}">
        <p14:creationId xmlns:p14="http://schemas.microsoft.com/office/powerpoint/2010/main" val="4147696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Transport &amp; Site arrangements</a:t>
            </a:r>
            <a:endParaRPr lang="en-GB" sz="3600" b="1" dirty="0"/>
          </a:p>
        </p:txBody>
      </p:sp>
      <p:sp>
        <p:nvSpPr>
          <p:cNvPr id="3" name="Content Placeholder 2"/>
          <p:cNvSpPr>
            <a:spLocks noGrp="1"/>
          </p:cNvSpPr>
          <p:nvPr>
            <p:ph idx="1"/>
          </p:nvPr>
        </p:nvSpPr>
        <p:spPr/>
        <p:txBody>
          <a:bodyPr>
            <a:normAutofit/>
          </a:bodyPr>
          <a:lstStyle/>
          <a:p>
            <a:pPr marL="269875" indent="-269875"/>
            <a:r>
              <a:rPr lang="en-GB" sz="2000" dirty="0" smtClean="0"/>
              <a:t>The Education Authority manage home-to school transport and the issuing of bus passes.  If the pupils live beyond 3 miles from a school, they may apply for transport assistance.</a:t>
            </a:r>
          </a:p>
          <a:p>
            <a:pPr marL="269875" indent="-269875"/>
            <a:r>
              <a:rPr lang="en-GB" sz="2000" dirty="0" smtClean="0"/>
              <a:t>The 3 existing Downpatrick sites would be used in the first instance  The </a:t>
            </a:r>
            <a:r>
              <a:rPr lang="en-GB" sz="2000" dirty="0"/>
              <a:t>decision on the location of year groups/key stages will be made to maximise the educational experience of all.</a:t>
            </a:r>
          </a:p>
          <a:p>
            <a:pPr marL="269875" indent="-269875"/>
            <a:r>
              <a:rPr lang="en-GB" sz="2000" dirty="0" smtClean="0"/>
              <a:t>The </a:t>
            </a:r>
            <a:r>
              <a:rPr lang="en-GB" sz="2000" dirty="0"/>
              <a:t>majority of classes will be located on the St Patrick’s/De La Salle site. A </a:t>
            </a:r>
            <a:r>
              <a:rPr lang="en-GB" sz="2000" dirty="0" smtClean="0"/>
              <a:t>number </a:t>
            </a:r>
            <a:r>
              <a:rPr lang="en-GB" sz="2000" dirty="0"/>
              <a:t>of classes </a:t>
            </a:r>
            <a:r>
              <a:rPr lang="en-GB" sz="2000" dirty="0" smtClean="0"/>
              <a:t>will be </a:t>
            </a:r>
            <a:r>
              <a:rPr lang="en-GB" sz="2000" dirty="0"/>
              <a:t>located on the St Mary’s </a:t>
            </a:r>
            <a:r>
              <a:rPr lang="en-GB" sz="2000" dirty="0" smtClean="0"/>
              <a:t>site initially.</a:t>
            </a:r>
            <a:endParaRPr lang="en-GB" sz="2000" dirty="0"/>
          </a:p>
          <a:p>
            <a:endParaRPr lang="en-GB" sz="2800" dirty="0" smtClean="0"/>
          </a:p>
          <a:p>
            <a:pPr marL="0" indent="0">
              <a:buNone/>
            </a:pPr>
            <a:endParaRPr lang="en-GB" dirty="0" smtClean="0"/>
          </a:p>
        </p:txBody>
      </p:sp>
      <p:sp>
        <p:nvSpPr>
          <p:cNvPr id="8" name="Slide Number Placeholder 7"/>
          <p:cNvSpPr>
            <a:spLocks noGrp="1"/>
          </p:cNvSpPr>
          <p:nvPr>
            <p:ph type="sldNum" sz="quarter" idx="12"/>
          </p:nvPr>
        </p:nvSpPr>
        <p:spPr/>
        <p:txBody>
          <a:bodyPr/>
          <a:lstStyle/>
          <a:p>
            <a:fld id="{3E9987F7-632B-4574-A496-7324C02B2DB8}" type="slidenum">
              <a:rPr lang="en-GB" smtClean="0"/>
              <a:t>18</a:t>
            </a:fld>
            <a:endParaRPr lang="en-GB" dirty="0"/>
          </a:p>
        </p:txBody>
      </p:sp>
    </p:spTree>
    <p:extLst>
      <p:ext uri="{BB962C8B-B14F-4D97-AF65-F5344CB8AC3E}">
        <p14:creationId xmlns:p14="http://schemas.microsoft.com/office/powerpoint/2010/main" val="588092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9" descr="Picture 9"/>
          <p:cNvPicPr>
            <a:picLocks noChangeAspect="1"/>
          </p:cNvPicPr>
          <p:nvPr/>
        </p:nvPicPr>
        <p:blipFill>
          <a:blip r:embed="rId3">
            <a:extLst>
              <a:ext uri="{28A0092B-C50C-407E-A947-70E740481C1C}">
                <a14:useLocalDpi xmlns:a14="http://schemas.microsoft.com/office/drawing/2010/main" val="0"/>
              </a:ext>
            </a:extLst>
          </a:blip>
          <a:srcRect l="95139"/>
          <a:stretch>
            <a:fillRect/>
          </a:stretch>
        </p:blipFill>
        <p:spPr bwMode="auto">
          <a:xfrm>
            <a:off x="8699500" y="857250"/>
            <a:ext cx="444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1" name="Picture 3" descr="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85725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2"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06363" y="879475"/>
            <a:ext cx="28749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99333" name="TextBox 6"/>
          <p:cNvSpPr txBox="1">
            <a:spLocks noChangeArrowheads="1"/>
          </p:cNvSpPr>
          <p:nvPr/>
        </p:nvSpPr>
        <p:spPr bwMode="auto">
          <a:xfrm>
            <a:off x="1073150" y="3233738"/>
            <a:ext cx="688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dirty="0">
                <a:solidFill>
                  <a:srgbClr val="10104D"/>
                </a:solidFill>
                <a:latin typeface="Arial Black" panose="020B0A04020102020204" pitchFamily="34" charset="0"/>
                <a:sym typeface="Arial Black" panose="020B0A04020102020204" pitchFamily="34" charset="0"/>
              </a:rPr>
              <a:t>Section </a:t>
            </a:r>
            <a:r>
              <a:rPr lang="en-GB" altLang="en-US" sz="3200" dirty="0" smtClean="0">
                <a:solidFill>
                  <a:srgbClr val="10104D"/>
                </a:solidFill>
                <a:latin typeface="Arial Black" panose="020B0A04020102020204" pitchFamily="34" charset="0"/>
                <a:sym typeface="Arial Black" panose="020B0A04020102020204" pitchFamily="34" charset="0"/>
              </a:rPr>
              <a:t>5 </a:t>
            </a:r>
            <a:r>
              <a:rPr lang="en-GB" altLang="en-US" sz="3200" dirty="0">
                <a:solidFill>
                  <a:srgbClr val="10104D"/>
                </a:solidFill>
                <a:latin typeface="Arial Black" panose="020B0A04020102020204" pitchFamily="34" charset="0"/>
                <a:sym typeface="Arial Black" panose="020B0A04020102020204" pitchFamily="34" charset="0"/>
              </a:rPr>
              <a:t>– </a:t>
            </a:r>
            <a:r>
              <a:rPr lang="en-GB" altLang="en-US" sz="3200" dirty="0" smtClean="0">
                <a:solidFill>
                  <a:srgbClr val="10104D"/>
                </a:solidFill>
                <a:latin typeface="Arial Black" panose="020B0A04020102020204" pitchFamily="34" charset="0"/>
                <a:sym typeface="Arial Black" panose="020B0A04020102020204" pitchFamily="34" charset="0"/>
              </a:rPr>
              <a:t>Next steps</a:t>
            </a:r>
            <a:endParaRPr lang="en-US" altLang="en-US" sz="3200" dirty="0">
              <a:solidFill>
                <a:srgbClr val="10104D"/>
              </a:solidFill>
              <a:latin typeface="Arial Black" panose="020B0A04020102020204" pitchFamily="34" charset="0"/>
              <a:sym typeface="Arial Black" panose="020B0A04020102020204" pitchFamily="34" charset="0"/>
            </a:endParaRPr>
          </a:p>
        </p:txBody>
      </p:sp>
      <p:sp>
        <p:nvSpPr>
          <p:cNvPr id="4" name="Slide Number Placeholder 3"/>
          <p:cNvSpPr>
            <a:spLocks noGrp="1"/>
          </p:cNvSpPr>
          <p:nvPr>
            <p:ph type="sldNum" sz="quarter" idx="12"/>
          </p:nvPr>
        </p:nvSpPr>
        <p:spPr/>
        <p:txBody>
          <a:bodyPr/>
          <a:lstStyle/>
          <a:p>
            <a:fld id="{3E9987F7-632B-4574-A496-7324C02B2DB8}" type="slidenum">
              <a:rPr lang="en-GB" smtClean="0"/>
              <a:t>19</a:t>
            </a:fld>
            <a:endParaRPr lang="en-GB" dirty="0"/>
          </a:p>
        </p:txBody>
      </p:sp>
    </p:spTree>
    <p:extLst>
      <p:ext uri="{BB962C8B-B14F-4D97-AF65-F5344CB8AC3E}">
        <p14:creationId xmlns:p14="http://schemas.microsoft.com/office/powerpoint/2010/main" val="259418358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TextBox 4"/>
          <p:cNvSpPr txBox="1">
            <a:spLocks noChangeArrowheads="1"/>
          </p:cNvSpPr>
          <p:nvPr/>
        </p:nvSpPr>
        <p:spPr bwMode="auto">
          <a:xfrm>
            <a:off x="251520" y="764704"/>
            <a:ext cx="7489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r>
              <a:rPr lang="en-GB" altLang="en-US" sz="3200" dirty="0">
                <a:latin typeface="Arial Black" panose="020B0A04020102020204" pitchFamily="34" charset="0"/>
                <a:sym typeface="Arial Black" panose="020B0A04020102020204" pitchFamily="34" charset="0"/>
              </a:rPr>
              <a:t>Format</a:t>
            </a:r>
            <a:endParaRPr lang="en-US" altLang="en-US" sz="3200" dirty="0">
              <a:latin typeface="Arial Black" panose="020B0A04020102020204" pitchFamily="34" charset="0"/>
              <a:sym typeface="Arial Black" panose="020B0A04020102020204" pitchFamily="34" charset="0"/>
            </a:endParaRPr>
          </a:p>
        </p:txBody>
      </p:sp>
      <p:sp>
        <p:nvSpPr>
          <p:cNvPr id="19459" name="TextBox 5"/>
          <p:cNvSpPr txBox="1">
            <a:spLocks noChangeArrowheads="1"/>
          </p:cNvSpPr>
          <p:nvPr/>
        </p:nvSpPr>
        <p:spPr bwMode="auto">
          <a:xfrm>
            <a:off x="317500" y="1412875"/>
            <a:ext cx="8424863"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marL="285750" indent="-28575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 typeface="Arial" panose="020B0604020202020204" pitchFamily="34" charset="0"/>
              <a:buChar char="•"/>
              <a:defRPr/>
            </a:pPr>
            <a:endParaRPr lang="en-GB" altLang="en-US" sz="2000" dirty="0" smtClean="0">
              <a:sym typeface="Arial" panose="020B0604020202020204" pitchFamily="34" charset="0"/>
            </a:endParaRPr>
          </a:p>
          <a:p>
            <a:pPr marL="0" indent="0">
              <a:spcBef>
                <a:spcPct val="0"/>
              </a:spcBef>
              <a:buClrTx/>
              <a:buSzTx/>
              <a:buFont typeface="Wingdings" panose="05000000000000000000" pitchFamily="2" charset="2"/>
              <a:buNone/>
              <a:defRPr/>
            </a:pPr>
            <a:r>
              <a:rPr lang="en-GB" altLang="en-US" sz="2000" dirty="0" smtClean="0">
                <a:sym typeface="Arial" panose="020B0604020202020204" pitchFamily="34" charset="0"/>
              </a:rPr>
              <a:t>The aim of this presentation is to:</a:t>
            </a:r>
          </a:p>
          <a:p>
            <a:pPr marL="0" indent="0">
              <a:spcBef>
                <a:spcPct val="0"/>
              </a:spcBef>
              <a:buClrTx/>
              <a:buSzTx/>
              <a:buFont typeface="Wingdings" panose="05000000000000000000" pitchFamily="2" charset="2"/>
              <a:buNone/>
              <a:defRPr/>
            </a:pPr>
            <a:endParaRPr lang="en-GB" altLang="en-US" sz="2000" dirty="0" smtClean="0">
              <a:sym typeface="Arial" panose="020B0604020202020204" pitchFamily="34" charset="0"/>
            </a:endParaRPr>
          </a:p>
          <a:p>
            <a:pPr marL="989013" indent="-450850">
              <a:spcBef>
                <a:spcPct val="0"/>
              </a:spcBef>
              <a:buClrTx/>
              <a:buSzTx/>
              <a:buFont typeface="+mj-lt"/>
              <a:buAutoNum type="arabicPeriod"/>
              <a:defRPr/>
            </a:pPr>
            <a:r>
              <a:rPr lang="en-GB" altLang="en-US" sz="2000" dirty="0" smtClean="0">
                <a:sym typeface="Arial" panose="020B0604020202020204" pitchFamily="34" charset="0"/>
              </a:rPr>
              <a:t>Explain why consultation on future provision is taking place.</a:t>
            </a:r>
          </a:p>
          <a:p>
            <a:pPr marL="538163" indent="0">
              <a:spcBef>
                <a:spcPct val="0"/>
              </a:spcBef>
              <a:buClrTx/>
              <a:buSzTx/>
              <a:buFont typeface="Wingdings" panose="05000000000000000000" pitchFamily="2" charset="2"/>
              <a:buNone/>
              <a:defRPr/>
            </a:pPr>
            <a:endParaRPr lang="en-GB" altLang="en-US" sz="2000" dirty="0" smtClean="0">
              <a:sym typeface="Arial" panose="020B0604020202020204" pitchFamily="34" charset="0"/>
            </a:endParaRPr>
          </a:p>
          <a:p>
            <a:pPr marL="995363" indent="-457200">
              <a:spcBef>
                <a:spcPct val="0"/>
              </a:spcBef>
              <a:buClrTx/>
              <a:buSzTx/>
              <a:buFont typeface="+mj-lt"/>
              <a:buAutoNum type="arabicPeriod" startAt="2"/>
              <a:defRPr/>
            </a:pPr>
            <a:r>
              <a:rPr lang="en-GB" altLang="en-US" sz="2000" dirty="0" smtClean="0">
                <a:sym typeface="Arial" panose="020B0604020202020204" pitchFamily="34" charset="0"/>
              </a:rPr>
              <a:t>Outline some of the options that were considered &amp; the proposal for future provision. </a:t>
            </a:r>
          </a:p>
          <a:p>
            <a:pPr marL="538163" indent="0">
              <a:spcBef>
                <a:spcPct val="0"/>
              </a:spcBef>
              <a:buClrTx/>
              <a:buSzTx/>
              <a:buFont typeface="Wingdings" panose="05000000000000000000" pitchFamily="2" charset="2"/>
              <a:buNone/>
              <a:defRPr/>
            </a:pPr>
            <a:endParaRPr lang="en-GB" altLang="en-US" sz="2000" dirty="0" smtClean="0">
              <a:sym typeface="Arial" panose="020B0604020202020204" pitchFamily="34" charset="0"/>
            </a:endParaRPr>
          </a:p>
          <a:p>
            <a:pPr marL="995363" indent="-457200">
              <a:spcBef>
                <a:spcPct val="0"/>
              </a:spcBef>
              <a:buClrTx/>
              <a:buSzTx/>
              <a:buFont typeface="+mj-lt"/>
              <a:buAutoNum type="arabicPeriod" startAt="3"/>
              <a:defRPr/>
            </a:pPr>
            <a:r>
              <a:rPr lang="en-GB" altLang="en-US" sz="2000" dirty="0" smtClean="0">
                <a:sym typeface="Arial" panose="020B0604020202020204" pitchFamily="34" charset="0"/>
              </a:rPr>
              <a:t>Confirm how you can respond to the consultation and what happens next.</a:t>
            </a:r>
          </a:p>
          <a:p>
            <a:pPr marL="893763" indent="-355600">
              <a:spcBef>
                <a:spcPct val="0"/>
              </a:spcBef>
              <a:buClrTx/>
              <a:buSzTx/>
              <a:buFont typeface="+mj-lt"/>
              <a:buAutoNum type="arabicPeriod" startAt="3"/>
              <a:defRPr/>
            </a:pPr>
            <a:endParaRPr lang="en-GB" altLang="en-US" sz="2000" dirty="0">
              <a:sym typeface="Arial" panose="020B0604020202020204" pitchFamily="34" charset="0"/>
            </a:endParaRPr>
          </a:p>
          <a:p>
            <a:pPr marL="538163" indent="0">
              <a:spcBef>
                <a:spcPct val="0"/>
              </a:spcBef>
              <a:buClrTx/>
              <a:buSzTx/>
              <a:buFont typeface="Wingdings" panose="05000000000000000000" pitchFamily="2" charset="2"/>
              <a:buNone/>
              <a:defRPr/>
            </a:pPr>
            <a:endParaRPr lang="en-GB" altLang="en-US" sz="2000" dirty="0" smtClean="0">
              <a:sym typeface="Arial" panose="020B0604020202020204" pitchFamily="34" charset="0"/>
            </a:endParaRPr>
          </a:p>
          <a:p>
            <a:pPr marL="0" indent="0">
              <a:spcBef>
                <a:spcPct val="0"/>
              </a:spcBef>
              <a:buClrTx/>
              <a:buSzTx/>
              <a:buFont typeface="Wingdings" panose="05000000000000000000" pitchFamily="2" charset="2"/>
              <a:buNone/>
              <a:defRPr/>
            </a:pPr>
            <a:r>
              <a:rPr lang="en-GB" altLang="en-US" sz="2000" dirty="0" smtClean="0">
                <a:sym typeface="Arial" panose="020B0604020202020204" pitchFamily="34" charset="0"/>
              </a:rPr>
              <a:t>Time will be given at the end of the presentation for questions.</a:t>
            </a:r>
          </a:p>
          <a:p>
            <a:pPr>
              <a:spcBef>
                <a:spcPct val="0"/>
              </a:spcBef>
              <a:buClrTx/>
              <a:buSzTx/>
              <a:buFont typeface="Arial" panose="020B0604020202020204" pitchFamily="34" charset="0"/>
              <a:buChar char="•"/>
              <a:defRPr/>
            </a:pPr>
            <a:endParaRPr lang="en-GB" altLang="en-US" sz="1600" dirty="0" smtClean="0">
              <a:solidFill>
                <a:srgbClr val="10104D"/>
              </a:solidFill>
              <a:sym typeface="Arial" panose="020B0604020202020204" pitchFamily="34" charset="0"/>
            </a:endParaRPr>
          </a:p>
        </p:txBody>
      </p:sp>
      <p:sp>
        <p:nvSpPr>
          <p:cNvPr id="6861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buClrTx/>
              <a:buSzTx/>
              <a:buFontTx/>
              <a:buNone/>
            </a:pPr>
            <a:fld id="{EF4F0B1D-5BB6-46D6-B831-E86E68909430}" type="slidenum">
              <a:rPr lang="en-GB" altLang="en-US" sz="2600" smtClean="0">
                <a:solidFill>
                  <a:schemeClr val="bg1"/>
                </a:solidFill>
              </a:rPr>
              <a:pPr>
                <a:spcBef>
                  <a:spcPct val="0"/>
                </a:spcBef>
                <a:buClrTx/>
                <a:buSzTx/>
                <a:buFontTx/>
                <a:buNone/>
              </a:pPr>
              <a:t>2</a:t>
            </a:fld>
            <a:endParaRPr lang="en-GB" altLang="en-US" sz="2600" smtClean="0">
              <a:solidFill>
                <a:schemeClr val="bg1"/>
              </a:solidFill>
            </a:endParaRPr>
          </a:p>
        </p:txBody>
      </p:sp>
    </p:spTree>
    <p:extLst>
      <p:ext uri="{BB962C8B-B14F-4D97-AF65-F5344CB8AC3E}">
        <p14:creationId xmlns:p14="http://schemas.microsoft.com/office/powerpoint/2010/main" val="41629797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 name="TextBox 4"/>
          <p:cNvSpPr txBox="1"/>
          <p:nvPr/>
        </p:nvSpPr>
        <p:spPr>
          <a:xfrm>
            <a:off x="600075" y="492125"/>
            <a:ext cx="7416800" cy="585788"/>
          </a:xfrm>
          <a:prstGeom prst="rect">
            <a:avLst/>
          </a:prstGeom>
          <a:ln w="12700">
            <a:miter lim="400000"/>
          </a:ln>
          <a:extLst>
            <a:ext uri="{C572A759-6A51-4108-AA02-DFA0A04FC94B}"/>
          </a:extLst>
        </p:spPr>
        <p:txBody>
          <a:bodyPr lIns="45719" rIns="45719">
            <a:spAutoFit/>
          </a:bodyPr>
          <a:lstStyle>
            <a:lvl1pPr>
              <a:defRPr sz="3200">
                <a:solidFill>
                  <a:srgbClr val="10104D"/>
                </a:solidFill>
                <a:latin typeface="Arial Black"/>
                <a:ea typeface="Arial Black"/>
                <a:cs typeface="Arial Black"/>
                <a:sym typeface="Arial Black"/>
              </a:defRPr>
            </a:lvl1pPr>
          </a:lstStyle>
          <a:p>
            <a:pPr eaLnBrk="1" fontAlgn="auto" hangingPunct="1">
              <a:spcBef>
                <a:spcPts val="0"/>
              </a:spcBef>
              <a:spcAft>
                <a:spcPts val="0"/>
              </a:spcAft>
              <a:defRPr/>
            </a:pPr>
            <a:r>
              <a:rPr lang="en-GB" dirty="0" smtClean="0">
                <a:solidFill>
                  <a:schemeClr val="tx1">
                    <a:lumMod val="50000"/>
                  </a:schemeClr>
                </a:solidFill>
              </a:rPr>
              <a:t>What happens next?</a:t>
            </a:r>
            <a:endParaRPr lang="en-GB" dirty="0">
              <a:solidFill>
                <a:schemeClr val="tx1">
                  <a:lumMod val="50000"/>
                </a:schemeClr>
              </a:solidFill>
            </a:endParaRPr>
          </a:p>
        </p:txBody>
      </p:sp>
      <p:sp>
        <p:nvSpPr>
          <p:cNvPr id="129" name="TextBox 5"/>
          <p:cNvSpPr txBox="1"/>
          <p:nvPr/>
        </p:nvSpPr>
        <p:spPr>
          <a:xfrm>
            <a:off x="465138" y="1340768"/>
            <a:ext cx="8328025" cy="3139321"/>
          </a:xfrm>
          <a:prstGeom prst="rect">
            <a:avLst/>
          </a:prstGeom>
          <a:ln w="12700">
            <a:miter lim="400000"/>
          </a:ln>
          <a:extLst>
            <a:ext uri="{C572A759-6A51-4108-AA02-DFA0A04FC94B}"/>
          </a:extLst>
        </p:spPr>
        <p:txBody>
          <a:bodyPr lIns="45719" rIns="45719">
            <a:spAutoFit/>
          </a:bodyPr>
          <a:lstStyle>
            <a:lvl1pPr>
              <a:defRPr sz="1600">
                <a:solidFill>
                  <a:srgbClr val="10104D"/>
                </a:solidFill>
                <a:latin typeface="Arial"/>
                <a:ea typeface="Arial"/>
                <a:cs typeface="Arial"/>
                <a:sym typeface="Arial"/>
              </a:defRPr>
            </a:lvl1pPr>
          </a:lstStyle>
          <a:p>
            <a:pPr marL="342900" indent="-342900" eaLnBrk="1" fontAlgn="auto" hangingPunct="1">
              <a:spcBef>
                <a:spcPts val="0"/>
              </a:spcBef>
              <a:spcAft>
                <a:spcPts val="0"/>
              </a:spcAft>
              <a:buFont typeface="Arial" panose="020B0604020202020204" pitchFamily="34" charset="0"/>
              <a:buChar char="•"/>
              <a:defRPr/>
            </a:pPr>
            <a:r>
              <a:rPr lang="en-GB" sz="2000" dirty="0" smtClean="0">
                <a:solidFill>
                  <a:schemeClr val="tx1">
                    <a:lumMod val="50000"/>
                  </a:schemeClr>
                </a:solidFill>
              </a:rPr>
              <a:t>CCMS</a:t>
            </a:r>
            <a:r>
              <a:rPr lang="en-GB" sz="2000" b="1" dirty="0" smtClean="0">
                <a:solidFill>
                  <a:schemeClr val="tx1">
                    <a:lumMod val="50000"/>
                  </a:schemeClr>
                </a:solidFill>
              </a:rPr>
              <a:t> </a:t>
            </a:r>
            <a:r>
              <a:rPr lang="en-GB" sz="2000" dirty="0" smtClean="0">
                <a:solidFill>
                  <a:schemeClr val="tx1">
                    <a:lumMod val="50000"/>
                  </a:schemeClr>
                </a:solidFill>
              </a:rPr>
              <a:t>&amp; Trustees review responses and submit a Development Proposal (DP) to the Education Authority which issues the proposal to the affected schools and subsequently publishes the proposal.</a:t>
            </a:r>
          </a:p>
          <a:p>
            <a:pPr marL="342900" indent="-342900" eaLnBrk="1" fontAlgn="auto" hangingPunct="1">
              <a:spcBef>
                <a:spcPts val="0"/>
              </a:spcBef>
              <a:spcAft>
                <a:spcPts val="0"/>
              </a:spcAft>
              <a:buFont typeface="Arial" panose="020B0604020202020204" pitchFamily="34" charset="0"/>
              <a:buChar char="•"/>
              <a:defRPr/>
            </a:pPr>
            <a:endParaRPr lang="en-GB" sz="2000" dirty="0">
              <a:solidFill>
                <a:schemeClr val="tx1">
                  <a:lumMod val="50000"/>
                </a:schemeClr>
              </a:solidFill>
            </a:endParaRPr>
          </a:p>
          <a:p>
            <a:pPr marL="342900" indent="-342900" eaLnBrk="1" fontAlgn="auto" hangingPunct="1">
              <a:spcBef>
                <a:spcPts val="0"/>
              </a:spcBef>
              <a:spcAft>
                <a:spcPts val="0"/>
              </a:spcAft>
              <a:buFont typeface="Arial" panose="020B0604020202020204" pitchFamily="34" charset="0"/>
              <a:buChar char="•"/>
              <a:defRPr/>
            </a:pPr>
            <a:r>
              <a:rPr lang="en-GB" sz="2000" dirty="0" smtClean="0">
                <a:solidFill>
                  <a:schemeClr val="tx1">
                    <a:lumMod val="50000"/>
                  </a:schemeClr>
                </a:solidFill>
              </a:rPr>
              <a:t>This commences a two-month statutory objection period after which the DE assesses </a:t>
            </a:r>
            <a:r>
              <a:rPr lang="en-GB" sz="2000" dirty="0">
                <a:solidFill>
                  <a:schemeClr val="tx1">
                    <a:lumMod val="50000"/>
                  </a:schemeClr>
                </a:solidFill>
              </a:rPr>
              <a:t>all the relevant information </a:t>
            </a:r>
            <a:r>
              <a:rPr lang="en-GB" sz="2000" dirty="0" smtClean="0">
                <a:solidFill>
                  <a:schemeClr val="tx1">
                    <a:lumMod val="50000"/>
                  </a:schemeClr>
                </a:solidFill>
              </a:rPr>
              <a:t>before </a:t>
            </a:r>
            <a:r>
              <a:rPr lang="en-GB" sz="2000" dirty="0">
                <a:solidFill>
                  <a:schemeClr val="tx1">
                    <a:lumMod val="50000"/>
                  </a:schemeClr>
                </a:solidFill>
              </a:rPr>
              <a:t>making a recommendation to the Minister/Permanent </a:t>
            </a:r>
            <a:r>
              <a:rPr lang="en-GB" sz="2000" dirty="0" smtClean="0">
                <a:solidFill>
                  <a:schemeClr val="tx1">
                    <a:lumMod val="50000"/>
                  </a:schemeClr>
                </a:solidFill>
              </a:rPr>
              <a:t>Secretary who makes </a:t>
            </a:r>
            <a:r>
              <a:rPr lang="en-GB" sz="2000" dirty="0">
                <a:solidFill>
                  <a:schemeClr val="tx1">
                    <a:lumMod val="50000"/>
                  </a:schemeClr>
                </a:solidFill>
              </a:rPr>
              <a:t>the </a:t>
            </a:r>
            <a:r>
              <a:rPr lang="en-GB" sz="2000" dirty="0" smtClean="0">
                <a:solidFill>
                  <a:schemeClr val="tx1">
                    <a:lumMod val="50000"/>
                  </a:schemeClr>
                </a:solidFill>
              </a:rPr>
              <a:t>decision. </a:t>
            </a:r>
          </a:p>
          <a:p>
            <a:pPr eaLnBrk="1" fontAlgn="auto" hangingPunct="1">
              <a:spcBef>
                <a:spcPts val="0"/>
              </a:spcBef>
              <a:spcAft>
                <a:spcPts val="0"/>
              </a:spcAft>
              <a:defRPr/>
            </a:pPr>
            <a:endParaRPr lang="en-GB" sz="2000" dirty="0">
              <a:solidFill>
                <a:schemeClr val="tx1">
                  <a:lumMod val="50000"/>
                </a:schemeClr>
              </a:solidFill>
            </a:endParaRPr>
          </a:p>
          <a:p>
            <a:pPr eaLnBrk="1" fontAlgn="auto" hangingPunct="1">
              <a:spcBef>
                <a:spcPts val="0"/>
              </a:spcBef>
              <a:spcAft>
                <a:spcPts val="0"/>
              </a:spcAft>
              <a:defRPr/>
            </a:pPr>
            <a:endParaRPr lang="en-GB" sz="1800" dirty="0"/>
          </a:p>
        </p:txBody>
      </p:sp>
      <p:sp>
        <p:nvSpPr>
          <p:cNvPr id="115716" name="Rectangle 1"/>
          <p:cNvSpPr>
            <a:spLocks noChangeArrowheads="1"/>
          </p:cNvSpPr>
          <p:nvPr/>
        </p:nvSpPr>
        <p:spPr bwMode="auto">
          <a:xfrm>
            <a:off x="465138" y="2870200"/>
            <a:ext cx="83486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pPr>
            <a:endParaRPr lang="en-GB" altLang="en-US" sz="1600">
              <a:solidFill>
                <a:srgbClr val="10104D"/>
              </a:solidFill>
            </a:endParaRPr>
          </a:p>
        </p:txBody>
      </p:sp>
      <p:graphicFrame>
        <p:nvGraphicFramePr>
          <p:cNvPr id="5" name="Diagram 4"/>
          <p:cNvGraphicFramePr/>
          <p:nvPr>
            <p:extLst>
              <p:ext uri="{D42A27DB-BD31-4B8C-83A1-F6EECF244321}">
                <p14:modId xmlns:p14="http://schemas.microsoft.com/office/powerpoint/2010/main" val="3863582488"/>
              </p:ext>
            </p:extLst>
          </p:nvPr>
        </p:nvGraphicFramePr>
        <p:xfrm>
          <a:off x="-396552" y="2996952"/>
          <a:ext cx="9361040" cy="4905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3E9987F7-632B-4574-A496-7324C02B2DB8}" type="slidenum">
              <a:rPr lang="en-GB" smtClean="0"/>
              <a:t>20</a:t>
            </a:fld>
            <a:endParaRPr lang="en-GB" dirty="0"/>
          </a:p>
        </p:txBody>
      </p:sp>
    </p:spTree>
    <p:extLst>
      <p:ext uri="{BB962C8B-B14F-4D97-AF65-F5344CB8AC3E}">
        <p14:creationId xmlns:p14="http://schemas.microsoft.com/office/powerpoint/2010/main" val="3804456631"/>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EE795D-90D7-42AF-AD7A-74D11C6CE885}"/>
              </a:ext>
            </a:extLst>
          </p:cNvPr>
          <p:cNvSpPr>
            <a:spLocks noGrp="1"/>
          </p:cNvSpPr>
          <p:nvPr>
            <p:ph type="title"/>
          </p:nvPr>
        </p:nvSpPr>
        <p:spPr>
          <a:xfrm>
            <a:off x="432782" y="188640"/>
            <a:ext cx="8229600" cy="1066130"/>
          </a:xfrm>
        </p:spPr>
        <p:txBody>
          <a:bodyPr>
            <a:noAutofit/>
          </a:bodyPr>
          <a:lstStyle/>
          <a:p>
            <a:r>
              <a:rPr lang="en-GB" altLang="en-US" sz="3600" dirty="0"/>
              <a:t>                   </a:t>
            </a:r>
            <a:r>
              <a:rPr lang="en-GB" altLang="en-US" sz="3600" dirty="0" smtClean="0"/>
              <a:t/>
            </a:r>
            <a:br>
              <a:rPr lang="en-GB" altLang="en-US" sz="3600" dirty="0" smtClean="0"/>
            </a:br>
            <a:r>
              <a:rPr lang="en-GB" altLang="en-US" sz="3600" dirty="0"/>
              <a:t> </a:t>
            </a:r>
            <a:r>
              <a:rPr lang="en-GB" altLang="en-US" sz="3600" dirty="0" smtClean="0"/>
              <a:t>              </a:t>
            </a:r>
            <a:br>
              <a:rPr lang="en-GB" altLang="en-US" sz="3600" dirty="0" smtClean="0"/>
            </a:br>
            <a:r>
              <a:rPr lang="en-GB" altLang="en-US" sz="3600" dirty="0" smtClean="0"/>
              <a:t>I</a:t>
            </a:r>
            <a:r>
              <a:rPr lang="en-GB" altLang="en-US" sz="3200" b="1" dirty="0" smtClean="0"/>
              <a:t>f </a:t>
            </a:r>
            <a:r>
              <a:rPr lang="en-GB" altLang="en-US" sz="3200" b="1" dirty="0"/>
              <a:t>the proposal </a:t>
            </a:r>
            <a:r>
              <a:rPr lang="en-GB" altLang="en-US" sz="3200" b="1" dirty="0" smtClean="0"/>
              <a:t>is approved?</a:t>
            </a:r>
            <a:br>
              <a:rPr lang="en-GB" altLang="en-US" sz="3200" b="1" dirty="0" smtClean="0"/>
            </a:br>
            <a:r>
              <a:rPr lang="en-GB" altLang="en-US" sz="3200" b="1" dirty="0"/>
              <a:t/>
            </a:r>
            <a:br>
              <a:rPr lang="en-GB" altLang="en-US" sz="3200" b="1" dirty="0"/>
            </a:br>
            <a:endParaRPr lang="en-GB" sz="3200" b="1" dirty="0"/>
          </a:p>
        </p:txBody>
      </p:sp>
      <p:sp>
        <p:nvSpPr>
          <p:cNvPr id="3" name="Content Placeholder 2">
            <a:extLst>
              <a:ext uri="{FF2B5EF4-FFF2-40B4-BE49-F238E27FC236}">
                <a16:creationId xmlns="" xmlns:a16="http://schemas.microsoft.com/office/drawing/2014/main" id="{34AEC86B-AC87-42F7-994D-FE74245C5548}"/>
              </a:ext>
            </a:extLst>
          </p:cNvPr>
          <p:cNvSpPr>
            <a:spLocks noGrp="1"/>
          </p:cNvSpPr>
          <p:nvPr>
            <p:ph idx="1"/>
          </p:nvPr>
        </p:nvSpPr>
        <p:spPr>
          <a:xfrm>
            <a:off x="457200" y="1700808"/>
            <a:ext cx="8229600" cy="4425355"/>
          </a:xfrm>
        </p:spPr>
        <p:txBody>
          <a:bodyPr>
            <a:noAutofit/>
          </a:bodyPr>
          <a:lstStyle/>
          <a:p>
            <a:pPr marL="0" indent="0">
              <a:buNone/>
            </a:pPr>
            <a:r>
              <a:rPr lang="en-GB" sz="2000" dirty="0" smtClean="0"/>
              <a:t>An </a:t>
            </a:r>
            <a:r>
              <a:rPr lang="en-GB" sz="2000" dirty="0"/>
              <a:t>Interim Board of Governors, made up of governors from the 4 </a:t>
            </a:r>
            <a:r>
              <a:rPr lang="en-GB" sz="2000" dirty="0" smtClean="0"/>
              <a:t>schools</a:t>
            </a:r>
            <a:r>
              <a:rPr lang="en-GB" sz="2000" dirty="0"/>
              <a:t>, is set up </a:t>
            </a:r>
            <a:r>
              <a:rPr lang="en-GB" sz="2000" dirty="0" smtClean="0"/>
              <a:t>and </a:t>
            </a:r>
            <a:r>
              <a:rPr lang="en-GB" sz="2000" dirty="0"/>
              <a:t>they </a:t>
            </a:r>
            <a:r>
              <a:rPr lang="en-GB" altLang="en-US" sz="2000" dirty="0" smtClean="0"/>
              <a:t>manage the change; </a:t>
            </a:r>
            <a:r>
              <a:rPr lang="en-GB" altLang="en-US" sz="2000" dirty="0"/>
              <a:t>including: </a:t>
            </a:r>
            <a:endParaRPr lang="en-GB" altLang="en-US" sz="2000" dirty="0" smtClean="0"/>
          </a:p>
          <a:p>
            <a:pPr marL="0" indent="0">
              <a:buFont typeface="Wingdings" panose="05000000000000000000" pitchFamily="2" charset="2"/>
              <a:buNone/>
            </a:pPr>
            <a:endParaRPr lang="en-GB" altLang="en-US" sz="2000" dirty="0"/>
          </a:p>
          <a:p>
            <a:pPr marL="360363" indent="-360363"/>
            <a:r>
              <a:rPr lang="en-GB" altLang="en-US" sz="2000" dirty="0" smtClean="0"/>
              <a:t>appointment of the </a:t>
            </a:r>
            <a:r>
              <a:rPr lang="en-GB" altLang="en-US" sz="2000" dirty="0"/>
              <a:t>P</a:t>
            </a:r>
            <a:r>
              <a:rPr lang="en-GB" altLang="en-US" sz="2000" dirty="0" smtClean="0"/>
              <a:t>rincipal Designate</a:t>
            </a:r>
          </a:p>
          <a:p>
            <a:pPr marL="360363" indent="-360363"/>
            <a:r>
              <a:rPr lang="en-GB" altLang="en-US" sz="2000" dirty="0" smtClean="0"/>
              <a:t>population of the management and staffing structure </a:t>
            </a:r>
            <a:endParaRPr lang="en-GB" altLang="en-US" sz="2000" dirty="0"/>
          </a:p>
          <a:p>
            <a:pPr marL="360363" indent="-360363"/>
            <a:r>
              <a:rPr lang="en-GB" altLang="en-US" sz="2000" dirty="0" smtClean="0"/>
              <a:t>pastoral plans for all classes </a:t>
            </a:r>
            <a:endParaRPr lang="en-GB" altLang="en-US" sz="2000" dirty="0"/>
          </a:p>
          <a:p>
            <a:pPr marL="360363" indent="-360363"/>
            <a:r>
              <a:rPr lang="en-GB" altLang="en-US" sz="2000" dirty="0" smtClean="0"/>
              <a:t>curriculum planning</a:t>
            </a:r>
          </a:p>
          <a:p>
            <a:pPr marL="360363" indent="-360363"/>
            <a:endParaRPr lang="en-GB" altLang="en-US" sz="2000" dirty="0"/>
          </a:p>
          <a:p>
            <a:pPr marL="0" indent="0">
              <a:buNone/>
            </a:pPr>
            <a:r>
              <a:rPr lang="en-GB" altLang="en-US" sz="2000" dirty="0" smtClean="0"/>
              <a:t>CCMS, Trustees &amp; Governors will also work with the Department to secure capital investment for existing and new facilities</a:t>
            </a:r>
          </a:p>
          <a:p>
            <a:pPr marL="360363" indent="-360363"/>
            <a:endParaRPr lang="en-GB" altLang="en-US" sz="2000" dirty="0"/>
          </a:p>
          <a:p>
            <a:pPr marL="360363" indent="-360363"/>
            <a:endParaRPr lang="en-GB" altLang="en-US" sz="2000" dirty="0"/>
          </a:p>
        </p:txBody>
      </p:sp>
      <p:sp>
        <p:nvSpPr>
          <p:cNvPr id="6" name="Slide Number Placeholder 5"/>
          <p:cNvSpPr>
            <a:spLocks noGrp="1"/>
          </p:cNvSpPr>
          <p:nvPr>
            <p:ph type="sldNum" sz="quarter" idx="12"/>
          </p:nvPr>
        </p:nvSpPr>
        <p:spPr/>
        <p:txBody>
          <a:bodyPr/>
          <a:lstStyle/>
          <a:p>
            <a:fld id="{3E9987F7-632B-4574-A496-7324C02B2DB8}" type="slidenum">
              <a:rPr lang="en-GB" smtClean="0"/>
              <a:t>21</a:t>
            </a:fld>
            <a:endParaRPr lang="en-GB" dirty="0"/>
          </a:p>
        </p:txBody>
      </p:sp>
    </p:spTree>
    <p:extLst>
      <p:ext uri="{BB962C8B-B14F-4D97-AF65-F5344CB8AC3E}">
        <p14:creationId xmlns:p14="http://schemas.microsoft.com/office/powerpoint/2010/main" val="928287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74714-C08E-4A37-AAE0-8B302E6E68A9}"/>
              </a:ext>
            </a:extLst>
          </p:cNvPr>
          <p:cNvSpPr>
            <a:spLocks noGrp="1"/>
          </p:cNvSpPr>
          <p:nvPr>
            <p:ph type="title"/>
          </p:nvPr>
        </p:nvSpPr>
        <p:spPr>
          <a:xfrm>
            <a:off x="251520" y="44624"/>
            <a:ext cx="8363272" cy="1143000"/>
          </a:xfrm>
        </p:spPr>
        <p:txBody>
          <a:bodyPr>
            <a:normAutofit/>
          </a:bodyPr>
          <a:lstStyle/>
          <a:p>
            <a:pPr defTabSz="966788"/>
            <a:r>
              <a:rPr lang="en-GB" altLang="en-US" sz="3600" b="1" dirty="0" smtClean="0"/>
              <a:t>Responding </a:t>
            </a:r>
            <a:r>
              <a:rPr lang="en-GB" altLang="en-US" sz="3600" b="1" dirty="0"/>
              <a:t>to </a:t>
            </a:r>
            <a:r>
              <a:rPr lang="en-GB" altLang="en-US" sz="3600" b="1" dirty="0" smtClean="0"/>
              <a:t>the consultation </a:t>
            </a:r>
            <a:endParaRPr lang="en-GB" sz="3600" b="1" dirty="0"/>
          </a:p>
        </p:txBody>
      </p:sp>
      <p:sp>
        <p:nvSpPr>
          <p:cNvPr id="3" name="Content Placeholder 2">
            <a:extLst>
              <a:ext uri="{FF2B5EF4-FFF2-40B4-BE49-F238E27FC236}">
                <a16:creationId xmlns:a16="http://schemas.microsoft.com/office/drawing/2014/main" xmlns="" id="{40B95C32-62A8-40E7-A388-C2FB08D2E7B6}"/>
              </a:ext>
            </a:extLst>
          </p:cNvPr>
          <p:cNvSpPr>
            <a:spLocks noGrp="1"/>
          </p:cNvSpPr>
          <p:nvPr>
            <p:ph idx="1"/>
          </p:nvPr>
        </p:nvSpPr>
        <p:spPr>
          <a:xfrm>
            <a:off x="395536" y="1052736"/>
            <a:ext cx="8424936" cy="5102027"/>
          </a:xfrm>
        </p:spPr>
        <p:txBody>
          <a:bodyPr>
            <a:noAutofit/>
          </a:bodyPr>
          <a:lstStyle/>
          <a:p>
            <a:pPr marL="0" indent="0">
              <a:buFont typeface="Wingdings" panose="05000000000000000000" pitchFamily="2" charset="2"/>
              <a:buNone/>
              <a:defRPr/>
            </a:pPr>
            <a:r>
              <a:rPr lang="en-GB" sz="2000" dirty="0" smtClean="0"/>
              <a:t>You are invited to make comment on the proposal, or any alternative options </a:t>
            </a:r>
            <a:r>
              <a:rPr lang="en-GB" sz="2000" b="1" u="sng" dirty="0" smtClean="0"/>
              <a:t>by noon on Friday, </a:t>
            </a:r>
            <a:r>
              <a:rPr lang="en-GB" sz="2000" b="1" u="sng" dirty="0" smtClean="0"/>
              <a:t>21</a:t>
            </a:r>
            <a:r>
              <a:rPr lang="en-GB" sz="2000" b="1" u="sng" baseline="30000" dirty="0" smtClean="0"/>
              <a:t>st</a:t>
            </a:r>
            <a:r>
              <a:rPr lang="en-GB" sz="2000" b="1" u="sng" dirty="0" smtClean="0"/>
              <a:t> September 2018</a:t>
            </a:r>
            <a:endParaRPr lang="en-GB" sz="2000" b="1" u="sng" dirty="0" smtClean="0"/>
          </a:p>
          <a:p>
            <a:pPr marL="0" indent="0">
              <a:buFont typeface="Wingdings" panose="05000000000000000000" pitchFamily="2" charset="2"/>
              <a:buNone/>
              <a:defRPr/>
            </a:pPr>
            <a:endParaRPr lang="en-GB" sz="2000" b="1" u="sng" dirty="0" smtClean="0"/>
          </a:p>
          <a:p>
            <a:pPr marL="0" indent="0">
              <a:buFont typeface="Wingdings" panose="05000000000000000000" pitchFamily="2" charset="2"/>
              <a:buNone/>
              <a:defRPr/>
            </a:pPr>
            <a:r>
              <a:rPr lang="en-GB" sz="2000" b="1" dirty="0" smtClean="0"/>
              <a:t>Postal returns to: </a:t>
            </a:r>
          </a:p>
          <a:p>
            <a:pPr marL="0" indent="0">
              <a:buNone/>
            </a:pPr>
            <a:r>
              <a:rPr lang="en-GB" sz="2000" b="1" dirty="0"/>
              <a:t>CCMS Area </a:t>
            </a:r>
            <a:r>
              <a:rPr lang="en-GB" sz="2000" b="1" dirty="0" smtClean="0"/>
              <a:t>Planning, </a:t>
            </a:r>
            <a:r>
              <a:rPr lang="en-GB" sz="2000" b="1" dirty="0"/>
              <a:t>Linen Hill House, 23, </a:t>
            </a:r>
            <a:r>
              <a:rPr lang="en-GB" sz="2000" b="1" dirty="0" err="1"/>
              <a:t>Linenhall</a:t>
            </a:r>
            <a:r>
              <a:rPr lang="en-GB" sz="2000" b="1" dirty="0"/>
              <a:t> Street, Lisburn, </a:t>
            </a:r>
            <a:r>
              <a:rPr lang="en-GB" sz="2000" b="1" dirty="0" smtClean="0"/>
              <a:t>BT28 </a:t>
            </a:r>
            <a:r>
              <a:rPr lang="en-GB" sz="2000" b="1" dirty="0"/>
              <a:t>1FJ</a:t>
            </a:r>
            <a:endParaRPr lang="en-GB" sz="2000" dirty="0"/>
          </a:p>
          <a:p>
            <a:pPr marL="0" indent="0">
              <a:buFont typeface="Wingdings" panose="05000000000000000000" pitchFamily="2" charset="2"/>
              <a:buNone/>
              <a:defRPr/>
            </a:pPr>
            <a:endParaRPr lang="en-GB" sz="2000" b="1" dirty="0" smtClean="0"/>
          </a:p>
          <a:p>
            <a:pPr marL="0" indent="0">
              <a:buNone/>
            </a:pPr>
            <a:r>
              <a:rPr lang="en-GB" sz="2000" b="1" dirty="0" smtClean="0"/>
              <a:t>E-mail: </a:t>
            </a:r>
          </a:p>
          <a:p>
            <a:pPr marL="0" indent="0">
              <a:buNone/>
            </a:pPr>
            <a:r>
              <a:rPr lang="en-IE" sz="2000" dirty="0" smtClean="0">
                <a:solidFill>
                  <a:srgbClr val="FF0000"/>
                </a:solidFill>
                <a:hlinkClick r:id="rId3"/>
              </a:rPr>
              <a:t>Anne.logan@ccmsschools.com</a:t>
            </a:r>
            <a:r>
              <a:rPr lang="en-IE" sz="2000" dirty="0" smtClean="0">
                <a:solidFill>
                  <a:srgbClr val="FF0000"/>
                </a:solidFill>
              </a:rPr>
              <a:t> </a:t>
            </a:r>
          </a:p>
          <a:p>
            <a:pPr marL="0" indent="0">
              <a:buNone/>
            </a:pPr>
            <a:endParaRPr lang="en-IE" sz="2000" u="sng" dirty="0" smtClean="0"/>
          </a:p>
          <a:p>
            <a:pPr marL="0" indent="0">
              <a:buNone/>
            </a:pPr>
            <a:r>
              <a:rPr lang="en-GB" sz="2000" b="1" dirty="0" smtClean="0"/>
              <a:t>Please indicate in your response if you are a:</a:t>
            </a:r>
          </a:p>
          <a:p>
            <a:pPr marL="360363" lvl="1" indent="-360363">
              <a:buFontTx/>
              <a:buChar char="-"/>
              <a:defRPr/>
            </a:pPr>
            <a:r>
              <a:rPr lang="en-GB" sz="2000" dirty="0" smtClean="0"/>
              <a:t>Principal (school)</a:t>
            </a:r>
          </a:p>
          <a:p>
            <a:pPr marL="360363" lvl="1" indent="-360363">
              <a:buFontTx/>
              <a:buChar char="-"/>
              <a:defRPr/>
            </a:pPr>
            <a:r>
              <a:rPr lang="en-GB" sz="2000" dirty="0" smtClean="0"/>
              <a:t>Member of the Board of Governors (school)</a:t>
            </a:r>
          </a:p>
          <a:p>
            <a:pPr marL="360363" lvl="1" indent="-360363">
              <a:buFontTx/>
              <a:buChar char="-"/>
              <a:defRPr/>
            </a:pPr>
            <a:r>
              <a:rPr lang="en-GB" sz="2000" dirty="0" smtClean="0"/>
              <a:t>Parent (school)</a:t>
            </a:r>
            <a:endParaRPr lang="en-GB" sz="2000" dirty="0"/>
          </a:p>
        </p:txBody>
      </p:sp>
      <p:sp>
        <p:nvSpPr>
          <p:cNvPr id="6" name="Slide Number Placeholder 5"/>
          <p:cNvSpPr>
            <a:spLocks noGrp="1"/>
          </p:cNvSpPr>
          <p:nvPr>
            <p:ph type="sldNum" sz="quarter" idx="12"/>
          </p:nvPr>
        </p:nvSpPr>
        <p:spPr/>
        <p:txBody>
          <a:bodyPr/>
          <a:lstStyle/>
          <a:p>
            <a:fld id="{3E9987F7-632B-4574-A496-7324C02B2DB8}" type="slidenum">
              <a:rPr lang="en-GB" smtClean="0"/>
              <a:t>22</a:t>
            </a:fld>
            <a:endParaRPr lang="en-GB" dirty="0"/>
          </a:p>
        </p:txBody>
      </p:sp>
    </p:spTree>
    <p:extLst>
      <p:ext uri="{BB962C8B-B14F-4D97-AF65-F5344CB8AC3E}">
        <p14:creationId xmlns:p14="http://schemas.microsoft.com/office/powerpoint/2010/main" val="2986954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9" descr="Picture 9"/>
          <p:cNvPicPr>
            <a:picLocks noChangeAspect="1"/>
          </p:cNvPicPr>
          <p:nvPr/>
        </p:nvPicPr>
        <p:blipFill>
          <a:blip r:embed="rId3">
            <a:extLst>
              <a:ext uri="{28A0092B-C50C-407E-A947-70E740481C1C}">
                <a14:useLocalDpi xmlns:a14="http://schemas.microsoft.com/office/drawing/2010/main" val="0"/>
              </a:ext>
            </a:extLst>
          </a:blip>
          <a:srcRect l="95139"/>
          <a:stretch>
            <a:fillRect/>
          </a:stretch>
        </p:blipFill>
        <p:spPr bwMode="auto">
          <a:xfrm>
            <a:off x="8699500" y="857250"/>
            <a:ext cx="444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0659" name="Picture 3" descr="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85725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0660"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06363" y="879475"/>
            <a:ext cx="28749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0661" name="TextBox 6"/>
          <p:cNvSpPr txBox="1">
            <a:spLocks noChangeArrowheads="1"/>
          </p:cNvSpPr>
          <p:nvPr/>
        </p:nvSpPr>
        <p:spPr bwMode="auto">
          <a:xfrm>
            <a:off x="1073150" y="3233738"/>
            <a:ext cx="76247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dirty="0">
                <a:solidFill>
                  <a:srgbClr val="10104D"/>
                </a:solidFill>
                <a:latin typeface="Arial Black" panose="020B0A04020102020204" pitchFamily="34" charset="0"/>
                <a:sym typeface="Arial Black" panose="020B0A04020102020204" pitchFamily="34" charset="0"/>
              </a:rPr>
              <a:t>Section 1 – </a:t>
            </a:r>
            <a:r>
              <a:rPr lang="en-GB" altLang="en-US" sz="3200" dirty="0" smtClean="0">
                <a:solidFill>
                  <a:srgbClr val="10104D"/>
                </a:solidFill>
                <a:latin typeface="Arial Black" panose="020B0A04020102020204" pitchFamily="34" charset="0"/>
                <a:sym typeface="Arial Black" panose="020B0A04020102020204" pitchFamily="34" charset="0"/>
              </a:rPr>
              <a:t>Context</a:t>
            </a:r>
            <a:endParaRPr lang="en-US" altLang="en-US" sz="3200" dirty="0">
              <a:solidFill>
                <a:srgbClr val="10104D"/>
              </a:solidFill>
              <a:latin typeface="Arial Black" panose="020B0A04020102020204" pitchFamily="34" charset="0"/>
              <a:sym typeface="Arial Black" panose="020B0A04020102020204" pitchFamily="34" charset="0"/>
            </a:endParaRPr>
          </a:p>
        </p:txBody>
      </p:sp>
      <p:sp>
        <p:nvSpPr>
          <p:cNvPr id="4" name="Slide Number Placeholder 3"/>
          <p:cNvSpPr>
            <a:spLocks noGrp="1"/>
          </p:cNvSpPr>
          <p:nvPr>
            <p:ph type="sldNum" sz="quarter" idx="12"/>
          </p:nvPr>
        </p:nvSpPr>
        <p:spPr/>
        <p:txBody>
          <a:bodyPr/>
          <a:lstStyle/>
          <a:p>
            <a:fld id="{3E9987F7-632B-4574-A496-7324C02B2DB8}" type="slidenum">
              <a:rPr lang="en-GB" smtClean="0"/>
              <a:t>3</a:t>
            </a:fld>
            <a:endParaRPr lang="en-GB" dirty="0"/>
          </a:p>
        </p:txBody>
      </p:sp>
    </p:spTree>
    <p:extLst>
      <p:ext uri="{BB962C8B-B14F-4D97-AF65-F5344CB8AC3E}">
        <p14:creationId xmlns:p14="http://schemas.microsoft.com/office/powerpoint/2010/main" val="264418704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TextBox 4"/>
          <p:cNvSpPr txBox="1">
            <a:spLocks noChangeArrowheads="1"/>
          </p:cNvSpPr>
          <p:nvPr/>
        </p:nvSpPr>
        <p:spPr bwMode="auto">
          <a:xfrm>
            <a:off x="403432" y="531934"/>
            <a:ext cx="78704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3200" dirty="0" smtClean="0">
                <a:latin typeface="Arial Black" panose="020B0A04020102020204" pitchFamily="34" charset="0"/>
                <a:sym typeface="Arial Black" panose="020B0A04020102020204" pitchFamily="34" charset="0"/>
              </a:rPr>
              <a:t>Context</a:t>
            </a:r>
            <a:endParaRPr lang="en-US" altLang="en-US" sz="3200" dirty="0">
              <a:latin typeface="Arial Black" panose="020B0A04020102020204" pitchFamily="34" charset="0"/>
              <a:sym typeface="Arial Black" panose="020B0A04020102020204" pitchFamily="34" charset="0"/>
            </a:endParaRPr>
          </a:p>
        </p:txBody>
      </p:sp>
      <p:sp>
        <p:nvSpPr>
          <p:cNvPr id="66563" name="TextBox 5"/>
          <p:cNvSpPr txBox="1">
            <a:spLocks noChangeArrowheads="1"/>
          </p:cNvSpPr>
          <p:nvPr/>
        </p:nvSpPr>
        <p:spPr bwMode="auto">
          <a:xfrm>
            <a:off x="1085850" y="2921000"/>
            <a:ext cx="5426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10104D"/>
              </a:solidFill>
              <a:sym typeface="Arial" panose="020B0604020202020204" pitchFamily="34" charset="0"/>
            </a:endParaRPr>
          </a:p>
        </p:txBody>
      </p:sp>
      <p:sp>
        <p:nvSpPr>
          <p:cNvPr id="7" name="TextBox 5"/>
          <p:cNvSpPr txBox="1"/>
          <p:nvPr/>
        </p:nvSpPr>
        <p:spPr>
          <a:xfrm>
            <a:off x="323528" y="1655524"/>
            <a:ext cx="8281988" cy="4883388"/>
          </a:xfrm>
          <a:prstGeom prst="rect">
            <a:avLst/>
          </a:prstGeom>
          <a:ln w="12700">
            <a:miter lim="400000"/>
          </a:ln>
          <a:extLst>
            <a:ext uri="{C572A759-6A51-4108-AA02-DFA0A04FC94B}"/>
          </a:extLst>
        </p:spPr>
        <p:txBody>
          <a:bodyPr lIns="45719" rIns="45719">
            <a:spAutoFit/>
          </a:bodyPr>
          <a:lstStyle>
            <a:lvl1pPr>
              <a:defRPr sz="1600">
                <a:solidFill>
                  <a:srgbClr val="10104D"/>
                </a:solidFill>
                <a:latin typeface="Arial"/>
                <a:ea typeface="Arial"/>
                <a:cs typeface="Arial"/>
                <a:sym typeface="Arial"/>
              </a:defRPr>
            </a:lvl1pPr>
          </a:lstStyle>
          <a:p>
            <a:pPr marL="285750" indent="-285750">
              <a:spcBef>
                <a:spcPts val="1000"/>
              </a:spcBef>
              <a:buFont typeface="Arial" panose="020B0604020202020204" pitchFamily="34" charset="0"/>
              <a:buChar char="•"/>
              <a:defRPr/>
            </a:pPr>
            <a:r>
              <a:rPr lang="en-GB" sz="2000" dirty="0" smtClean="0">
                <a:solidFill>
                  <a:schemeClr val="tx1"/>
                </a:solidFill>
              </a:rPr>
              <a:t>CCMS and Trustees are committed to raising standards and ensuring children have access to a broad and balanced curriculum. One way in which we achieve this is through Area Planning.</a:t>
            </a:r>
          </a:p>
          <a:p>
            <a:pPr marL="285750" indent="-285750">
              <a:spcBef>
                <a:spcPts val="1000"/>
              </a:spcBef>
              <a:buFont typeface="Arial" panose="020B0604020202020204" pitchFamily="34" charset="0"/>
              <a:buChar char="•"/>
              <a:defRPr/>
            </a:pPr>
            <a:r>
              <a:rPr lang="en-GB" sz="2000" dirty="0" smtClean="0">
                <a:solidFill>
                  <a:schemeClr val="tx1"/>
                </a:solidFill>
              </a:rPr>
              <a:t>Area Planning aims to </a:t>
            </a:r>
            <a:r>
              <a:rPr lang="en-GB" sz="2000" dirty="0">
                <a:solidFill>
                  <a:schemeClr val="tx1"/>
                </a:solidFill>
              </a:rPr>
              <a:t>ensure </a:t>
            </a:r>
            <a:r>
              <a:rPr lang="en-GB" sz="2000" dirty="0" smtClean="0">
                <a:solidFill>
                  <a:schemeClr val="tx1"/>
                </a:solidFill>
              </a:rPr>
              <a:t>all young </a:t>
            </a:r>
            <a:r>
              <a:rPr lang="en-GB" sz="2000" dirty="0">
                <a:solidFill>
                  <a:schemeClr val="tx1"/>
                </a:solidFill>
              </a:rPr>
              <a:t>people have access to high quality education in schools that are </a:t>
            </a:r>
            <a:r>
              <a:rPr lang="en-GB" sz="2000" dirty="0" smtClean="0">
                <a:solidFill>
                  <a:schemeClr val="tx1"/>
                </a:solidFill>
              </a:rPr>
              <a:t>sustainable.  It is driven by the </a:t>
            </a:r>
            <a:r>
              <a:rPr lang="en-GB" sz="2000" dirty="0">
                <a:solidFill>
                  <a:schemeClr val="tx1"/>
                </a:solidFill>
              </a:rPr>
              <a:t>Sustainable Schools Policy (2009</a:t>
            </a:r>
            <a:r>
              <a:rPr lang="en-GB" sz="2000" dirty="0" smtClean="0">
                <a:solidFill>
                  <a:schemeClr val="tx1"/>
                </a:solidFill>
              </a:rPr>
              <a:t>).</a:t>
            </a:r>
          </a:p>
          <a:p>
            <a:pPr marL="285750" indent="-285750">
              <a:spcBef>
                <a:spcPts val="1000"/>
              </a:spcBef>
              <a:buFont typeface="Arial" panose="020B0604020202020204" pitchFamily="34" charset="0"/>
              <a:buChar char="•"/>
              <a:defRPr/>
            </a:pPr>
            <a:r>
              <a:rPr lang="en-GB" sz="2000" dirty="0" smtClean="0">
                <a:solidFill>
                  <a:schemeClr val="tx1"/>
                </a:solidFill>
              </a:rPr>
              <a:t>Through the Area Planning process CCMS and Trustees agreed that they would consult on options for future provision in the Downpatrick area by March 2018; and in Portaferry subject to the outcome of their application for a Shared Education Campus.  </a:t>
            </a:r>
          </a:p>
          <a:p>
            <a:pPr marL="285750" indent="-285750">
              <a:spcBef>
                <a:spcPts val="1000"/>
              </a:spcBef>
              <a:buFont typeface="Arial" panose="020B0604020202020204" pitchFamily="34" charset="0"/>
              <a:buChar char="•"/>
              <a:defRPr/>
            </a:pPr>
            <a:r>
              <a:rPr lang="en-GB" sz="2000" dirty="0" smtClean="0">
                <a:solidFill>
                  <a:schemeClr val="tx1"/>
                </a:solidFill>
              </a:rPr>
              <a:t>In February 2018 the Department of Education confirmed this application would not be progressing.</a:t>
            </a:r>
          </a:p>
          <a:p>
            <a:pPr>
              <a:spcBef>
                <a:spcPts val="1000"/>
              </a:spcBef>
              <a:defRPr/>
            </a:pPr>
            <a:endParaRPr lang="en-GB" sz="2000" dirty="0">
              <a:solidFill>
                <a:schemeClr val="tx1"/>
              </a:solidFill>
            </a:endParaRPr>
          </a:p>
          <a:p>
            <a:pPr>
              <a:defRPr/>
            </a:pPr>
            <a:endParaRPr lang="en-GB" sz="1800" dirty="0">
              <a:solidFill>
                <a:schemeClr val="bg2">
                  <a:lumMod val="50000"/>
                </a:schemeClr>
              </a:solidFill>
              <a:latin typeface="Arial" panose="020B0604020202020204" pitchFamily="34" charset="0"/>
              <a:cs typeface="Arial" panose="020B0604020202020204" pitchFamily="34" charset="0"/>
            </a:endParaRP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73F746-6CBB-4442-845B-01F5EA4764D7}" type="slidenum">
              <a:rPr lang="en-GB" altLang="en-US" sz="2600" smtClean="0">
                <a:solidFill>
                  <a:schemeClr val="bg1"/>
                </a:solidFill>
              </a:rPr>
              <a:pPr/>
              <a:t>4</a:t>
            </a:fld>
            <a:endParaRPr lang="en-GB" altLang="en-US" sz="2600" smtClean="0">
              <a:solidFill>
                <a:schemeClr val="bg1"/>
              </a:solidFill>
            </a:endParaRPr>
          </a:p>
        </p:txBody>
      </p:sp>
    </p:spTree>
    <p:extLst>
      <p:ext uri="{BB962C8B-B14F-4D97-AF65-F5344CB8AC3E}">
        <p14:creationId xmlns:p14="http://schemas.microsoft.com/office/powerpoint/2010/main" val="164681485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TextBox 4"/>
          <p:cNvSpPr txBox="1">
            <a:spLocks noChangeArrowheads="1"/>
          </p:cNvSpPr>
          <p:nvPr/>
        </p:nvSpPr>
        <p:spPr bwMode="auto">
          <a:xfrm>
            <a:off x="403432" y="671642"/>
            <a:ext cx="80234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3200" dirty="0" smtClean="0">
                <a:latin typeface="Arial Black" panose="020B0A04020102020204" pitchFamily="34" charset="0"/>
                <a:sym typeface="Arial Black" panose="020B0A04020102020204" pitchFamily="34" charset="0"/>
              </a:rPr>
              <a:t>The process</a:t>
            </a:r>
            <a:endParaRPr lang="en-US" altLang="en-US" sz="3200" dirty="0">
              <a:latin typeface="Arial Black" panose="020B0A04020102020204" pitchFamily="34" charset="0"/>
              <a:sym typeface="Arial Black" panose="020B0A04020102020204" pitchFamily="34" charset="0"/>
            </a:endParaRPr>
          </a:p>
        </p:txBody>
      </p:sp>
      <p:sp>
        <p:nvSpPr>
          <p:cNvPr id="66563" name="TextBox 5"/>
          <p:cNvSpPr txBox="1">
            <a:spLocks noChangeArrowheads="1"/>
          </p:cNvSpPr>
          <p:nvPr/>
        </p:nvSpPr>
        <p:spPr bwMode="auto">
          <a:xfrm>
            <a:off x="1085850" y="2921000"/>
            <a:ext cx="5426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rgbClr val="10104D"/>
              </a:solidFill>
              <a:sym typeface="Arial" panose="020B0604020202020204" pitchFamily="34" charset="0"/>
            </a:endParaRPr>
          </a:p>
        </p:txBody>
      </p:sp>
      <p:sp>
        <p:nvSpPr>
          <p:cNvPr id="7" name="TextBox 5"/>
          <p:cNvSpPr txBox="1"/>
          <p:nvPr/>
        </p:nvSpPr>
        <p:spPr>
          <a:xfrm>
            <a:off x="581025" y="1773238"/>
            <a:ext cx="8281988" cy="338554"/>
          </a:xfrm>
          <a:prstGeom prst="rect">
            <a:avLst/>
          </a:prstGeom>
          <a:ln w="12700">
            <a:miter lim="400000"/>
          </a:ln>
          <a:extLst>
            <a:ext uri="{C572A759-6A51-4108-AA02-DFA0A04FC94B}"/>
          </a:extLst>
        </p:spPr>
        <p:txBody>
          <a:bodyPr lIns="45719" rIns="45719">
            <a:spAutoFit/>
          </a:bodyPr>
          <a:lstStyle>
            <a:lvl1pPr>
              <a:defRPr sz="1600">
                <a:solidFill>
                  <a:srgbClr val="10104D"/>
                </a:solidFill>
                <a:latin typeface="Arial"/>
                <a:ea typeface="Arial"/>
                <a:cs typeface="Arial"/>
                <a:sym typeface="Arial"/>
              </a:defRPr>
            </a:lvl1pPr>
          </a:lstStyle>
          <a:p>
            <a:pPr>
              <a:defRPr/>
            </a:pPr>
            <a:endParaRPr lang="en-GB" dirty="0">
              <a:solidFill>
                <a:schemeClr val="bg2">
                  <a:lumMod val="50000"/>
                </a:schemeClr>
              </a:solidFill>
              <a:latin typeface="Arial" panose="020B0604020202020204" pitchFamily="34" charset="0"/>
              <a:cs typeface="Arial" panose="020B0604020202020204" pitchFamily="34" charset="0"/>
            </a:endParaRPr>
          </a:p>
        </p:txBody>
      </p:sp>
      <p:sp>
        <p:nvSpPr>
          <p:cNvPr id="665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73F746-6CBB-4442-845B-01F5EA4764D7}" type="slidenum">
              <a:rPr lang="en-GB" altLang="en-US" sz="2600" smtClean="0">
                <a:solidFill>
                  <a:schemeClr val="bg1"/>
                </a:solidFill>
              </a:rPr>
              <a:pPr/>
              <a:t>5</a:t>
            </a:fld>
            <a:endParaRPr lang="en-GB" altLang="en-US" sz="2600" smtClean="0">
              <a:solidFill>
                <a:schemeClr val="bg1"/>
              </a:solidFill>
            </a:endParaRPr>
          </a:p>
        </p:txBody>
      </p:sp>
      <p:graphicFrame>
        <p:nvGraphicFramePr>
          <p:cNvPr id="2" name="Diagram 1"/>
          <p:cNvGraphicFramePr/>
          <p:nvPr>
            <p:extLst>
              <p:ext uri="{D42A27DB-BD31-4B8C-83A1-F6EECF244321}">
                <p14:modId xmlns:p14="http://schemas.microsoft.com/office/powerpoint/2010/main" val="1837698170"/>
              </p:ext>
            </p:extLst>
          </p:nvPr>
        </p:nvGraphicFramePr>
        <p:xfrm>
          <a:off x="-265377" y="2636912"/>
          <a:ext cx="9361040" cy="4905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5"/>
          <p:cNvSpPr txBox="1"/>
          <p:nvPr/>
        </p:nvSpPr>
        <p:spPr>
          <a:xfrm>
            <a:off x="323528" y="1781537"/>
            <a:ext cx="8459581" cy="2472472"/>
          </a:xfrm>
          <a:prstGeom prst="rect">
            <a:avLst/>
          </a:prstGeom>
          <a:ln w="12700">
            <a:miter lim="400000"/>
          </a:ln>
          <a:extLst>
            <a:ext uri="{C572A759-6A51-4108-AA02-DFA0A04FC94B}"/>
          </a:extLst>
        </p:spPr>
        <p:txBody>
          <a:bodyPr wrap="square" lIns="45719" rIns="45719">
            <a:spAutoFit/>
          </a:bodyPr>
          <a:lstStyle>
            <a:lvl1pPr>
              <a:defRPr sz="1600">
                <a:solidFill>
                  <a:srgbClr val="10104D"/>
                </a:solidFill>
                <a:latin typeface="Arial"/>
                <a:ea typeface="Arial"/>
                <a:cs typeface="Arial"/>
                <a:sym typeface="Arial"/>
              </a:defRPr>
            </a:lvl1pPr>
          </a:lstStyle>
          <a:p>
            <a:pPr marL="285750" indent="-285750">
              <a:spcBef>
                <a:spcPts val="1000"/>
              </a:spcBef>
              <a:buFont typeface="Arial" panose="020B0604020202020204" pitchFamily="34" charset="0"/>
              <a:buChar char="•"/>
              <a:defRPr/>
            </a:pPr>
            <a:r>
              <a:rPr lang="en-GB" altLang="en-US" sz="2000" dirty="0" smtClean="0">
                <a:solidFill>
                  <a:schemeClr val="tx1"/>
                </a:solidFill>
                <a:sym typeface="Arial" panose="020B0604020202020204" pitchFamily="34" charset="0"/>
              </a:rPr>
              <a:t>The need for change is identified through Area Planning and then any change to provision requires the approval of a </a:t>
            </a:r>
            <a:r>
              <a:rPr lang="en-GB" altLang="en-US" sz="2000" b="1" dirty="0" smtClean="0">
                <a:solidFill>
                  <a:schemeClr val="tx1"/>
                </a:solidFill>
                <a:sym typeface="Arial" panose="020B0604020202020204" pitchFamily="34" charset="0"/>
              </a:rPr>
              <a:t>Development Proposal.  </a:t>
            </a:r>
          </a:p>
          <a:p>
            <a:pPr marL="285750" indent="-285750">
              <a:spcBef>
                <a:spcPts val="1000"/>
              </a:spcBef>
              <a:buFont typeface="Arial" panose="020B0604020202020204" pitchFamily="34" charset="0"/>
              <a:buChar char="•"/>
              <a:defRPr/>
            </a:pPr>
            <a:r>
              <a:rPr lang="en-GB" altLang="en-US" sz="2000" dirty="0" smtClean="0">
                <a:solidFill>
                  <a:schemeClr val="tx1"/>
                </a:solidFill>
                <a:sym typeface="Arial" panose="020B0604020202020204" pitchFamily="34" charset="0"/>
              </a:rPr>
              <a:t>CCMS &amp; Trustees are currently at Phase 2 of the Development Proposal process and are seeking views on their proposal or any alternatives. </a:t>
            </a:r>
          </a:p>
          <a:p>
            <a:pPr>
              <a:spcBef>
                <a:spcPts val="1000"/>
              </a:spcBef>
              <a:defRPr/>
            </a:pPr>
            <a:endParaRPr lang="en-GB" sz="2000" dirty="0">
              <a:solidFill>
                <a:schemeClr val="tx1"/>
              </a:solidFill>
            </a:endParaRPr>
          </a:p>
          <a:p>
            <a:pPr>
              <a:defRPr/>
            </a:pPr>
            <a:endParaRPr lang="en-GB" sz="18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885897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9" descr="Picture 9"/>
          <p:cNvPicPr>
            <a:picLocks noChangeAspect="1"/>
          </p:cNvPicPr>
          <p:nvPr/>
        </p:nvPicPr>
        <p:blipFill>
          <a:blip r:embed="rId3">
            <a:extLst>
              <a:ext uri="{28A0092B-C50C-407E-A947-70E740481C1C}">
                <a14:useLocalDpi xmlns:a14="http://schemas.microsoft.com/office/drawing/2010/main" val="0"/>
              </a:ext>
            </a:extLst>
          </a:blip>
          <a:srcRect l="95139"/>
          <a:stretch>
            <a:fillRect/>
          </a:stretch>
        </p:blipFill>
        <p:spPr bwMode="auto">
          <a:xfrm>
            <a:off x="8699500" y="857250"/>
            <a:ext cx="444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0659" name="Picture 3" descr="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85725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70660"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06363" y="879475"/>
            <a:ext cx="28749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0661" name="TextBox 6"/>
          <p:cNvSpPr txBox="1">
            <a:spLocks noChangeArrowheads="1"/>
          </p:cNvSpPr>
          <p:nvPr/>
        </p:nvSpPr>
        <p:spPr bwMode="auto">
          <a:xfrm>
            <a:off x="1073150" y="3233738"/>
            <a:ext cx="76247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dirty="0">
                <a:solidFill>
                  <a:srgbClr val="10104D"/>
                </a:solidFill>
                <a:latin typeface="Arial Black" panose="020B0A04020102020204" pitchFamily="34" charset="0"/>
                <a:sym typeface="Arial Black" panose="020B0A04020102020204" pitchFamily="34" charset="0"/>
              </a:rPr>
              <a:t>Section </a:t>
            </a:r>
            <a:r>
              <a:rPr lang="en-GB" altLang="en-US" sz="3200" dirty="0" smtClean="0">
                <a:solidFill>
                  <a:srgbClr val="10104D"/>
                </a:solidFill>
                <a:latin typeface="Arial Black" panose="020B0A04020102020204" pitchFamily="34" charset="0"/>
                <a:sym typeface="Arial Black" panose="020B0A04020102020204" pitchFamily="34" charset="0"/>
              </a:rPr>
              <a:t>2 </a:t>
            </a:r>
            <a:r>
              <a:rPr lang="en-GB" altLang="en-US" sz="3200" dirty="0">
                <a:solidFill>
                  <a:srgbClr val="10104D"/>
                </a:solidFill>
                <a:latin typeface="Arial Black" panose="020B0A04020102020204" pitchFamily="34" charset="0"/>
                <a:sym typeface="Arial Black" panose="020B0A04020102020204" pitchFamily="34" charset="0"/>
              </a:rPr>
              <a:t>– </a:t>
            </a:r>
            <a:r>
              <a:rPr lang="en-GB" altLang="en-US" sz="3200" dirty="0" smtClean="0">
                <a:solidFill>
                  <a:srgbClr val="10104D"/>
                </a:solidFill>
                <a:latin typeface="Arial Black" panose="020B0A04020102020204" pitchFamily="34" charset="0"/>
                <a:sym typeface="Arial Black" panose="020B0A04020102020204" pitchFamily="34" charset="0"/>
              </a:rPr>
              <a:t>Current Provision</a:t>
            </a:r>
            <a:endParaRPr lang="en-US" altLang="en-US" sz="3200" dirty="0">
              <a:solidFill>
                <a:srgbClr val="10104D"/>
              </a:solidFill>
              <a:latin typeface="Arial Black" panose="020B0A04020102020204" pitchFamily="34" charset="0"/>
              <a:sym typeface="Arial Black" panose="020B0A04020102020204" pitchFamily="34" charset="0"/>
            </a:endParaRPr>
          </a:p>
        </p:txBody>
      </p:sp>
      <p:sp>
        <p:nvSpPr>
          <p:cNvPr id="4" name="Slide Number Placeholder 3"/>
          <p:cNvSpPr>
            <a:spLocks noGrp="1"/>
          </p:cNvSpPr>
          <p:nvPr>
            <p:ph type="sldNum" sz="quarter" idx="12"/>
          </p:nvPr>
        </p:nvSpPr>
        <p:spPr/>
        <p:txBody>
          <a:bodyPr/>
          <a:lstStyle/>
          <a:p>
            <a:fld id="{3E9987F7-632B-4574-A496-7324C02B2DB8}" type="slidenum">
              <a:rPr lang="en-GB" smtClean="0"/>
              <a:t>6</a:t>
            </a:fld>
            <a:endParaRPr lang="en-GB" dirty="0"/>
          </a:p>
        </p:txBody>
      </p:sp>
    </p:spTree>
    <p:extLst>
      <p:ext uri="{BB962C8B-B14F-4D97-AF65-F5344CB8AC3E}">
        <p14:creationId xmlns:p14="http://schemas.microsoft.com/office/powerpoint/2010/main" val="56297302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a:bodyPr>
          <a:lstStyle/>
          <a:p>
            <a:r>
              <a:rPr lang="en-GB" sz="3200" b="1" dirty="0" smtClean="0"/>
              <a:t>Schools Involved</a:t>
            </a:r>
            <a:endParaRPr lang="en-GB" sz="3200" b="1" dirty="0"/>
          </a:p>
        </p:txBody>
      </p:sp>
      <p:sp>
        <p:nvSpPr>
          <p:cNvPr id="8" name="Content Placeholder 7"/>
          <p:cNvSpPr>
            <a:spLocks noGrp="1"/>
          </p:cNvSpPr>
          <p:nvPr>
            <p:ph idx="1"/>
          </p:nvPr>
        </p:nvSpPr>
        <p:spPr/>
        <p:txBody>
          <a:bodyPr>
            <a:normAutofit/>
          </a:bodyPr>
          <a:lstStyle/>
          <a:p>
            <a:r>
              <a:rPr lang="en-GB" sz="2200" dirty="0" smtClean="0"/>
              <a:t>De La Salle High School is a maintained boys’ </a:t>
            </a:r>
            <a:r>
              <a:rPr lang="en-GB" sz="2200" dirty="0"/>
              <a:t>s</a:t>
            </a:r>
            <a:r>
              <a:rPr lang="en-GB" sz="2200" dirty="0" smtClean="0"/>
              <a:t>chool with 370* pupils. </a:t>
            </a:r>
          </a:p>
          <a:p>
            <a:r>
              <a:rPr lang="en-GB" sz="2200" dirty="0" smtClean="0"/>
              <a:t>St Mary’s High School is a maintained girls’ </a:t>
            </a:r>
            <a:r>
              <a:rPr lang="en-GB" sz="2200" dirty="0"/>
              <a:t>s</a:t>
            </a:r>
            <a:r>
              <a:rPr lang="en-GB" sz="2200" dirty="0" smtClean="0"/>
              <a:t>chool with 411* pupils. </a:t>
            </a:r>
          </a:p>
          <a:p>
            <a:r>
              <a:rPr lang="en-GB" sz="2200" dirty="0" smtClean="0"/>
              <a:t>St Patrick’s Grammar School is a voluntary grammar school with 680* pupils (43 girls at post 16).</a:t>
            </a:r>
          </a:p>
          <a:p>
            <a:r>
              <a:rPr lang="en-GB" sz="2200" dirty="0" smtClean="0"/>
              <a:t>St Columba’s College is a maintained </a:t>
            </a:r>
            <a:r>
              <a:rPr lang="en-GB" sz="2200" dirty="0"/>
              <a:t>c</a:t>
            </a:r>
            <a:r>
              <a:rPr lang="en-GB" sz="2200" dirty="0" smtClean="0"/>
              <a:t>o-educational </a:t>
            </a:r>
            <a:r>
              <a:rPr lang="en-GB" sz="2200" dirty="0"/>
              <a:t>s</a:t>
            </a:r>
            <a:r>
              <a:rPr lang="en-GB" sz="2200" dirty="0" smtClean="0"/>
              <a:t>chool with 178* pupils.  </a:t>
            </a:r>
          </a:p>
          <a:p>
            <a:endParaRPr lang="en-GB" sz="2400" dirty="0"/>
          </a:p>
          <a:p>
            <a:pPr marL="0" indent="0">
              <a:buNone/>
            </a:pPr>
            <a:r>
              <a:rPr lang="en-GB" sz="1900" dirty="0" smtClean="0"/>
              <a:t>* Numbers include Statemented Pupils and are derived from the DE Census 17/18</a:t>
            </a:r>
            <a:endParaRPr lang="en-GB" sz="1900" dirty="0"/>
          </a:p>
        </p:txBody>
      </p:sp>
      <p:sp>
        <p:nvSpPr>
          <p:cNvPr id="6" name="Slide Number Placeholder 5"/>
          <p:cNvSpPr>
            <a:spLocks noGrp="1"/>
          </p:cNvSpPr>
          <p:nvPr>
            <p:ph type="sldNum" sz="quarter" idx="12"/>
          </p:nvPr>
        </p:nvSpPr>
        <p:spPr/>
        <p:txBody>
          <a:bodyPr/>
          <a:lstStyle/>
          <a:p>
            <a:fld id="{3E9987F7-632B-4574-A496-7324C02B2DB8}" type="slidenum">
              <a:rPr lang="en-GB" smtClean="0"/>
              <a:t>7</a:t>
            </a:fld>
            <a:endParaRPr lang="en-GB" dirty="0"/>
          </a:p>
        </p:txBody>
      </p:sp>
    </p:spTree>
    <p:extLst>
      <p:ext uri="{BB962C8B-B14F-4D97-AF65-F5344CB8AC3E}">
        <p14:creationId xmlns:p14="http://schemas.microsoft.com/office/powerpoint/2010/main" val="3785580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The case for change</a:t>
            </a:r>
            <a:endParaRPr lang="en-GB" sz="3200" b="1" dirty="0"/>
          </a:p>
        </p:txBody>
      </p:sp>
      <p:sp>
        <p:nvSpPr>
          <p:cNvPr id="3" name="Content Placeholder 2"/>
          <p:cNvSpPr>
            <a:spLocks noGrp="1"/>
          </p:cNvSpPr>
          <p:nvPr>
            <p:ph idx="1"/>
          </p:nvPr>
        </p:nvSpPr>
        <p:spPr>
          <a:xfrm>
            <a:off x="457200" y="1417638"/>
            <a:ext cx="8229600" cy="5323730"/>
          </a:xfrm>
        </p:spPr>
        <p:txBody>
          <a:bodyPr>
            <a:normAutofit/>
          </a:bodyPr>
          <a:lstStyle/>
          <a:p>
            <a:pPr>
              <a:defRPr/>
            </a:pPr>
            <a:r>
              <a:rPr lang="en-GB" altLang="en-US" sz="2000" dirty="0" smtClean="0"/>
              <a:t>Enrolment at the three maintained schools in particular falls below the minimum threshold of 500 pupils for ages 11-16.</a:t>
            </a:r>
          </a:p>
          <a:p>
            <a:pPr>
              <a:defRPr/>
            </a:pPr>
            <a:r>
              <a:rPr lang="en-GB" altLang="en-US" sz="2000" dirty="0" smtClean="0"/>
              <a:t>De La Salle HS falls below the minimum threshold of 100 pupils at post-16 and St Columba’s College has no post-16 provision.</a:t>
            </a:r>
          </a:p>
          <a:p>
            <a:pPr>
              <a:defRPr/>
            </a:pPr>
            <a:r>
              <a:rPr lang="en-GB" altLang="en-US" sz="2000" dirty="0" smtClean="0"/>
              <a:t>St Patrick’s GS provides co-education at post 16 and meets the minimum threshold of 100 pupils.</a:t>
            </a:r>
          </a:p>
          <a:p>
            <a:pPr>
              <a:defRPr/>
            </a:pPr>
            <a:r>
              <a:rPr lang="en-GB" altLang="en-US" sz="2000" dirty="0" smtClean="0"/>
              <a:t>St Mary’s HS and De La Salle HS are single gender education and St Patrick’s GS is single gender for 11-16.</a:t>
            </a:r>
          </a:p>
          <a:p>
            <a:pPr>
              <a:defRPr/>
            </a:pPr>
            <a:r>
              <a:rPr lang="en-GB" sz="2000" dirty="0" smtClean="0"/>
              <a:t>Each </a:t>
            </a:r>
            <a:r>
              <a:rPr lang="en-GB" sz="2000" dirty="0"/>
              <a:t>school is offering the required number of subjects set out in the Entitlement Framework, either in their own right, or through collaboration with other </a:t>
            </a:r>
            <a:r>
              <a:rPr lang="en-GB" sz="2000" dirty="0" smtClean="0"/>
              <a:t>schools; though this is challenging. </a:t>
            </a:r>
          </a:p>
          <a:p>
            <a:pPr>
              <a:defRPr/>
            </a:pPr>
            <a:r>
              <a:rPr lang="en-GB" sz="2000" dirty="0"/>
              <a:t>All three Downpatrick schools are working within the recommended parameters of ± 5% of their allocated budgets.</a:t>
            </a:r>
            <a:r>
              <a:rPr lang="en-GB" altLang="en-US" sz="2000" dirty="0"/>
              <a:t> </a:t>
            </a:r>
            <a:endParaRPr lang="en-GB" altLang="en-US" sz="2000" dirty="0" smtClean="0"/>
          </a:p>
          <a:p>
            <a:pPr>
              <a:defRPr/>
            </a:pPr>
            <a:r>
              <a:rPr lang="en-GB" sz="2000" dirty="0" smtClean="0"/>
              <a:t>St</a:t>
            </a:r>
            <a:r>
              <a:rPr lang="en-GB" sz="2000" dirty="0"/>
              <a:t>. Columba’s deficit is significant and poses a serious </a:t>
            </a:r>
            <a:r>
              <a:rPr lang="en-GB" sz="2000" dirty="0" smtClean="0"/>
              <a:t>challenge.</a:t>
            </a:r>
          </a:p>
          <a:p>
            <a:pPr>
              <a:defRPr/>
            </a:pPr>
            <a:endParaRPr lang="en-GB" altLang="en-US" sz="2000" dirty="0"/>
          </a:p>
          <a:p>
            <a:pPr marL="0" indent="0">
              <a:buNone/>
              <a:defRPr/>
            </a:pPr>
            <a:endParaRPr lang="en-GB" sz="2000" dirty="0"/>
          </a:p>
          <a:p>
            <a:pPr marL="0" indent="0">
              <a:buNone/>
            </a:pPr>
            <a:endParaRPr lang="en-GB" dirty="0"/>
          </a:p>
        </p:txBody>
      </p:sp>
      <p:sp>
        <p:nvSpPr>
          <p:cNvPr id="6" name="Slide Number Placeholder 5"/>
          <p:cNvSpPr>
            <a:spLocks noGrp="1"/>
          </p:cNvSpPr>
          <p:nvPr>
            <p:ph type="sldNum" sz="quarter" idx="12"/>
          </p:nvPr>
        </p:nvSpPr>
        <p:spPr/>
        <p:txBody>
          <a:bodyPr/>
          <a:lstStyle/>
          <a:p>
            <a:fld id="{3E9987F7-632B-4574-A496-7324C02B2DB8}" type="slidenum">
              <a:rPr lang="en-GB" smtClean="0"/>
              <a:t>8</a:t>
            </a:fld>
            <a:endParaRPr lang="en-GB" dirty="0"/>
          </a:p>
        </p:txBody>
      </p:sp>
    </p:spTree>
    <p:extLst>
      <p:ext uri="{BB962C8B-B14F-4D97-AF65-F5344CB8AC3E}">
        <p14:creationId xmlns:p14="http://schemas.microsoft.com/office/powerpoint/2010/main" val="21530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9" descr="Picture 9"/>
          <p:cNvPicPr>
            <a:picLocks noChangeAspect="1"/>
          </p:cNvPicPr>
          <p:nvPr/>
        </p:nvPicPr>
        <p:blipFill>
          <a:blip r:embed="rId3">
            <a:extLst>
              <a:ext uri="{28A0092B-C50C-407E-A947-70E740481C1C}">
                <a14:useLocalDpi xmlns:a14="http://schemas.microsoft.com/office/drawing/2010/main" val="0"/>
              </a:ext>
            </a:extLst>
          </a:blip>
          <a:srcRect l="95139"/>
          <a:stretch>
            <a:fillRect/>
          </a:stretch>
        </p:blipFill>
        <p:spPr bwMode="auto">
          <a:xfrm>
            <a:off x="8699500" y="857250"/>
            <a:ext cx="4445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1" name="Picture 3" descr="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857250"/>
            <a:ext cx="914241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9332" name="Picture 10" descr="Picture 10"/>
          <p:cNvPicPr>
            <a:picLocks noChangeAspect="1"/>
          </p:cNvPicPr>
          <p:nvPr/>
        </p:nvPicPr>
        <p:blipFill>
          <a:blip r:embed="rId3">
            <a:extLst>
              <a:ext uri="{28A0092B-C50C-407E-A947-70E740481C1C}">
                <a14:useLocalDpi xmlns:a14="http://schemas.microsoft.com/office/drawing/2010/main" val="0"/>
              </a:ext>
            </a:extLst>
          </a:blip>
          <a:srcRect r="40565" b="77338"/>
          <a:stretch>
            <a:fillRect/>
          </a:stretch>
        </p:blipFill>
        <p:spPr bwMode="auto">
          <a:xfrm>
            <a:off x="106363" y="879475"/>
            <a:ext cx="2874962"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99333" name="TextBox 6"/>
          <p:cNvSpPr txBox="1">
            <a:spLocks noChangeArrowheads="1"/>
          </p:cNvSpPr>
          <p:nvPr/>
        </p:nvSpPr>
        <p:spPr bwMode="auto">
          <a:xfrm>
            <a:off x="1073150" y="3233738"/>
            <a:ext cx="688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dirty="0">
                <a:solidFill>
                  <a:srgbClr val="10104D"/>
                </a:solidFill>
                <a:latin typeface="Arial Black" panose="020B0A04020102020204" pitchFamily="34" charset="0"/>
                <a:sym typeface="Arial Black" panose="020B0A04020102020204" pitchFamily="34" charset="0"/>
              </a:rPr>
              <a:t>Section </a:t>
            </a:r>
            <a:r>
              <a:rPr lang="en-GB" altLang="en-US" sz="3200" dirty="0" smtClean="0">
                <a:solidFill>
                  <a:srgbClr val="10104D"/>
                </a:solidFill>
                <a:latin typeface="Arial Black" panose="020B0A04020102020204" pitchFamily="34" charset="0"/>
                <a:sym typeface="Arial Black" panose="020B0A04020102020204" pitchFamily="34" charset="0"/>
              </a:rPr>
              <a:t>3 </a:t>
            </a:r>
            <a:r>
              <a:rPr lang="en-GB" altLang="en-US" sz="3200" dirty="0">
                <a:solidFill>
                  <a:srgbClr val="10104D"/>
                </a:solidFill>
                <a:latin typeface="Arial Black" panose="020B0A04020102020204" pitchFamily="34" charset="0"/>
                <a:sym typeface="Arial Black" panose="020B0A04020102020204" pitchFamily="34" charset="0"/>
              </a:rPr>
              <a:t>– </a:t>
            </a:r>
            <a:r>
              <a:rPr lang="en-GB" altLang="en-US" sz="3200" dirty="0" smtClean="0">
                <a:solidFill>
                  <a:srgbClr val="10104D"/>
                </a:solidFill>
                <a:latin typeface="Arial Black" panose="020B0A04020102020204" pitchFamily="34" charset="0"/>
                <a:sym typeface="Arial Black" panose="020B0A04020102020204" pitchFamily="34" charset="0"/>
              </a:rPr>
              <a:t>Options</a:t>
            </a:r>
            <a:endParaRPr lang="en-US" altLang="en-US" sz="3200" dirty="0">
              <a:solidFill>
                <a:srgbClr val="10104D"/>
              </a:solidFill>
              <a:latin typeface="Arial Black" panose="020B0A04020102020204" pitchFamily="34" charset="0"/>
              <a:sym typeface="Arial Black" panose="020B0A04020102020204" pitchFamily="34" charset="0"/>
            </a:endParaRPr>
          </a:p>
        </p:txBody>
      </p:sp>
      <p:sp>
        <p:nvSpPr>
          <p:cNvPr id="4" name="Slide Number Placeholder 3"/>
          <p:cNvSpPr>
            <a:spLocks noGrp="1"/>
          </p:cNvSpPr>
          <p:nvPr>
            <p:ph type="sldNum" sz="quarter" idx="12"/>
          </p:nvPr>
        </p:nvSpPr>
        <p:spPr/>
        <p:txBody>
          <a:bodyPr/>
          <a:lstStyle/>
          <a:p>
            <a:fld id="{3E9987F7-632B-4574-A496-7324C02B2DB8}" type="slidenum">
              <a:rPr lang="en-GB" smtClean="0"/>
              <a:t>9</a:t>
            </a:fld>
            <a:endParaRPr lang="en-GB" dirty="0"/>
          </a:p>
        </p:txBody>
      </p:sp>
    </p:spTree>
    <p:extLst>
      <p:ext uri="{BB962C8B-B14F-4D97-AF65-F5344CB8AC3E}">
        <p14:creationId xmlns:p14="http://schemas.microsoft.com/office/powerpoint/2010/main" val="349167284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12593</TotalTime>
  <Words>2519</Words>
  <Application>Microsoft Office PowerPoint</Application>
  <PresentationFormat>On-screen Show (4:3)</PresentationFormat>
  <Paragraphs>287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Schools Involved</vt:lpstr>
      <vt:lpstr>The case for change</vt:lpstr>
      <vt:lpstr>PowerPoint Presentation</vt:lpstr>
      <vt:lpstr>Options appraisal</vt:lpstr>
      <vt:lpstr>Option A - 4 schools</vt:lpstr>
      <vt:lpstr>Option B - 2 schools</vt:lpstr>
      <vt:lpstr>  Option C – 1 school</vt:lpstr>
      <vt:lpstr> Methodology - Amalgamation</vt:lpstr>
      <vt:lpstr>PowerPoint Presentation</vt:lpstr>
      <vt:lpstr>Vision &amp; Proposal</vt:lpstr>
      <vt:lpstr>Vision &amp; Proposal</vt:lpstr>
      <vt:lpstr>Transport &amp; Site arrangements</vt:lpstr>
      <vt:lpstr>PowerPoint Presentation</vt:lpstr>
      <vt:lpstr>PowerPoint Presentation</vt:lpstr>
      <vt:lpstr>                                    If the proposal is approved?  </vt:lpstr>
      <vt:lpstr>Responding to the consultation </vt:lpstr>
    </vt:vector>
  </TitlesOfParts>
  <Company>ESANI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Logan</dc:creator>
  <cp:lastModifiedBy>Anne Logan</cp:lastModifiedBy>
  <cp:revision>315</cp:revision>
  <cp:lastPrinted>2018-06-18T14:31:20Z</cp:lastPrinted>
  <dcterms:created xsi:type="dcterms:W3CDTF">2017-07-18T13:59:36Z</dcterms:created>
  <dcterms:modified xsi:type="dcterms:W3CDTF">2018-06-20T11:31:08Z</dcterms:modified>
</cp:coreProperties>
</file>