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8AB0-BD51-7ABB-A42D-7E8103827D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29609" y="1013987"/>
            <a:ext cx="7714390" cy="32606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B9829-4C4F-B9B8-3A76-1D721759FF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29609" y="4848459"/>
            <a:ext cx="7714390" cy="1085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DAAD6-F3DB-EBCE-FEA8-3696707549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84B882-C534-4348-AEC0-4195C2A6A5C7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B998-A1DB-534A-4C32-6D763E321F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99A79-6541-A543-A6C0-5CE62F08B5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43D3A-5780-479E-9911-BEFCFB130F37}" type="slidenum"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C7DCB-A02E-3CCA-1DB8-2B3F3F933D2C}"/>
              </a:ext>
            </a:extLst>
          </p:cNvPr>
          <p:cNvCxnSpPr/>
          <p:nvPr/>
        </p:nvCxnSpPr>
        <p:spPr>
          <a:xfrm>
            <a:off x="1524003" y="4571506"/>
            <a:ext cx="971147" cy="0"/>
          </a:xfrm>
          <a:prstGeom prst="straightConnector1">
            <a:avLst/>
          </a:prstGeom>
          <a:noFill/>
          <a:ln w="31747" cap="flat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06707910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F052-57C6-1613-8632-26ACEFD674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52D51-B4DC-2F4A-F619-352146222A3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429563" y="2229956"/>
            <a:ext cx="9238430" cy="386604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0A8C9-D008-963C-CFA1-C8AA3C5CB8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431A60-2F79-4D43-B164-6732DD7ECBD0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E8582-5937-D91A-E21C-EF292EAD9A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E970C-2D88-AFBA-61F1-AD047F9EDE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3B3A1C-4378-45BB-9373-A59FD8203B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115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13F78-2117-6BC0-5B61-8461E1064EE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144000" y="1467703"/>
            <a:ext cx="1758464" cy="462829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08295-3938-9BB5-6480-E8AB4525F3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82310" y="1467703"/>
            <a:ext cx="7839379" cy="462829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AEDC1-9287-4D58-39A9-DB0607FBE3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E5AC29-425E-4E6E-9E7A-E8C043898BB2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86E20-3A36-09A7-236A-6783A8C0B1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F96FC-099D-A039-01C4-244BD09A75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0731B7-357C-4867-B6A7-117E72D6E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247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1AF9-A9D7-F7ED-52AE-E2022C8FB6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9563" y="1045442"/>
            <a:ext cx="9238430" cy="857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8953D-C3C3-2ABF-DC64-8C1758852DE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0DC36-1385-D8A2-E2F9-7A1D0B434B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EC671D-C978-4D26-96BC-D0C36006FC80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9174B-1ABE-5070-51AE-6DAB73B125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F6169-C484-6420-5188-CBEA21CCAA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1BC68F-BAC9-45AD-AED0-0AE03339DF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7909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1C412EA-192E-B931-ABEA-05095AE9BD75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2DD379-C399-0480-AFC0-A99FFDE728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1745" y="1287557"/>
            <a:ext cx="8284966" cy="3113065"/>
          </a:xfrm>
        </p:spPr>
        <p:txBody>
          <a:bodyPr anchor="t"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39B384-3A00-B84E-89D6-32969B9F30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21745" y="4619704"/>
            <a:ext cx="7722254" cy="1476289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8AA1B9-20C6-378C-8642-B0C7B99D3E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E1908C-1896-4823-B3DB-2ABC915067A2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F7D8BF-9F7A-40A5-FCBC-D7167E58AC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0A4745-E053-438D-1748-0B7C7D08E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916406-EA35-4308-B3C3-7C920E6B4A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021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0CFA-C881-8076-8884-1D2E7A51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9563" y="1013411"/>
            <a:ext cx="9238430" cy="889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1E2D-F5B0-9E56-525C-521A4F3E09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29563" y="2135562"/>
            <a:ext cx="4495803" cy="396043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298F2-D345-379E-155D-62820A3F4E8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135562"/>
            <a:ext cx="4495803" cy="396043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75107-DCD6-B253-1011-3D048C7EE6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19B1A3-ED8A-4614-A3AB-4812D536176C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0C018-F0C4-5E55-F0FF-E5FC8DBF40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37988-FDAC-5E0C-AFF2-5E7D7465C6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6D870B-40D3-4727-9D4C-F7D7D02DE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6660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45ED-68A7-B7CB-E3AC-2308899DCD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9563" y="1079147"/>
            <a:ext cx="9238430" cy="8239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DFF48-6396-37F7-6AEB-B4A9BDE2E5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29563" y="2013216"/>
            <a:ext cx="4495803" cy="7042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cap="all" spc="300">
                <a:latin typeface="Trade Gothic Next Con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9503-2D9D-F99A-198E-E6492EDADEC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429563" y="3047996"/>
            <a:ext cx="4495803" cy="3047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F13DE-2F3F-FED3-1E64-97BA485A811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2013216"/>
            <a:ext cx="4495803" cy="7042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cap="all" spc="300">
                <a:latin typeface="Trade Gothic Next Con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6288D-2865-7766-766B-12A44F254B1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47996"/>
            <a:ext cx="4495803" cy="3047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9409A-0EAE-FD2D-570E-20135D00BA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F1463F-2C75-464A-8EF7-EDF75BDD9F12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33329-C205-D459-9E8F-F6DD14FD9B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FA95D-A1F2-C2BC-D76A-389CD29DD1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403EA3-6ECD-4DA2-9151-95382B56D02D}" type="slidenum">
              <a:t>‹#›</a:t>
            </a:fld>
            <a:endParaRPr lang="en-US"/>
          </a:p>
        </p:txBody>
      </p: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A42639D3-94CA-6AF4-3256-8E12C11B5D15}"/>
              </a:ext>
            </a:extLst>
          </p:cNvPr>
          <p:cNvCxnSpPr/>
          <p:nvPr/>
        </p:nvCxnSpPr>
        <p:spPr>
          <a:xfrm>
            <a:off x="6270726" y="2876665"/>
            <a:ext cx="971157" cy="0"/>
          </a:xfrm>
          <a:prstGeom prst="straightConnector1">
            <a:avLst/>
          </a:prstGeom>
          <a:noFill/>
          <a:ln w="31747" cap="flat">
            <a:solidFill>
              <a:srgbClr val="FFFFFF"/>
            </a:solidFill>
            <a:prstDash val="solid"/>
            <a:miter/>
          </a:ln>
        </p:spPr>
      </p:cxnSp>
      <p:sp>
        <p:nvSpPr>
          <p:cNvPr id="11" name="Rectangle 12">
            <a:extLst>
              <a:ext uri="{FF2B5EF4-FFF2-40B4-BE49-F238E27FC236}">
                <a16:creationId xmlns:a16="http://schemas.microsoft.com/office/drawing/2014/main" id="{83A53AAB-4C9A-C275-7EC2-43486D59032C}"/>
              </a:ext>
            </a:extLst>
          </p:cNvPr>
          <p:cNvSpPr/>
          <p:nvPr/>
        </p:nvSpPr>
        <p:spPr>
          <a:xfrm>
            <a:off x="-1171840" y="4592409"/>
            <a:ext cx="808265" cy="389708"/>
          </a:xfrm>
          <a:prstGeom prst="rect">
            <a:avLst/>
          </a:prstGeom>
          <a:solidFill>
            <a:srgbClr val="2D714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8E96EC81-46EE-E840-9D17-6A9C4E2249E5}"/>
              </a:ext>
            </a:extLst>
          </p:cNvPr>
          <p:cNvCxnSpPr/>
          <p:nvPr/>
        </p:nvCxnSpPr>
        <p:spPr>
          <a:xfrm>
            <a:off x="1524003" y="2876665"/>
            <a:ext cx="971147" cy="0"/>
          </a:xfrm>
          <a:prstGeom prst="straightConnector1">
            <a:avLst/>
          </a:prstGeom>
          <a:noFill/>
          <a:ln w="31747" cap="flat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11234225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26F108A-F1C3-45EF-222E-B3CDE3592182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B1E996-3CE2-ADF9-F5D2-9457594AD7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5DF4A8B-2CFA-24D1-415C-F15E4245F8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FEC180-8CBE-43D6-90C8-6F4B10576F22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90DF916-9AC5-2C36-39DF-65A65A4631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96E797F-70CF-5999-1C35-6D6A3E01D4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B24C0F-D27C-4097-9755-F63D135E4F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066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D7F8D-C2AD-4566-E80E-25DBDB4A72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999836-EEE2-48F7-8C56-8CF84CF6D411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3098D-E229-FE66-A5EC-452E9525DD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A6795-A16F-E707-EBF6-13FC60AD5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16C2AF-0004-46E2-9687-94249CE43A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6843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1904-1F73-C0BB-4808-4F651822C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3737" y="1558942"/>
            <a:ext cx="3279687" cy="186419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BCF9-4D92-7E2D-ED3C-F6A395E057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3996" y="761996"/>
            <a:ext cx="5333996" cy="5333996"/>
          </a:xfrm>
        </p:spPr>
        <p:txBody>
          <a:bodyPr anchor="ctr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E044F-C369-7F4B-AC76-DC13517971F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43737" y="3649681"/>
            <a:ext cx="3233098" cy="1933608"/>
          </a:xfr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77239-C763-FB6A-30D7-03B0DFD42E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59136B-7A57-4B91-B316-6CE3CBEB218D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B4F0B-5FF1-93D0-7B96-C71458DCAC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AE0E7-A328-CE97-285B-DD71E43177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93F78A-BECF-47DA-AECF-B193F0D8C8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8576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6D86-7CCB-21A9-6D2B-D56674F409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3541" y="1383121"/>
            <a:ext cx="3289883" cy="204587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88DB1-6A97-B09B-41BA-B28FE63A3AF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333996" y="761996"/>
            <a:ext cx="5333996" cy="533399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EC306-980A-78A8-9B3B-FD457F9097A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33541" y="3649681"/>
            <a:ext cx="3243294" cy="1684315"/>
          </a:xfr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D715F-D774-8F9A-D472-563509CEBA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AA27D0-BDA2-4DE0-A048-B2218373338B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D684D-2233-EDE1-08E2-7D1C54DF08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93B6E-EAD6-3EF4-D3B7-3D37C2D6C1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757221-44A1-4067-ACBE-0AF3EA12D7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8088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A9859-8112-7E14-63D8-C32EB656C4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9563" y="1041620"/>
            <a:ext cx="9238430" cy="861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32650-7048-88B7-9148-181D11818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29563" y="2286000"/>
            <a:ext cx="9238430" cy="381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DBBB-82DC-08F3-61A9-898DB767976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5400013">
            <a:off x="10471067" y="4891318"/>
            <a:ext cx="267329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defRPr>
            </a:lvl1pPr>
          </a:lstStyle>
          <a:p>
            <a:pPr lvl="0"/>
            <a:fld id="{EB058AFC-A819-428F-8B7D-9A5B135FF12D}" type="datetime1">
              <a:rPr lang="en-US"/>
              <a:pPr lvl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F85FA-D89B-C40E-7859-FCA3A588C3B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10473001" y="1609888"/>
            <a:ext cx="26694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26CA4-134D-BA3C-8AC5-3B72E496596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92910" y="3219849"/>
            <a:ext cx="629655" cy="4298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Trade Gothic Next Cond"/>
              </a:defRPr>
            </a:lvl1pPr>
          </a:lstStyle>
          <a:p>
            <a:pPr lvl="0"/>
            <a:fld id="{E00BE8C5-A0E0-4D71-914E-648A8B103EA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marL="0" marR="0" lvl="0" indent="0" algn="l" defTabSz="914400" rtl="0" fontAlgn="auto" hangingPunct="1">
        <a:lnSpc>
          <a:spcPct val="120000"/>
        </a:lnSpc>
        <a:spcBef>
          <a:spcPts val="0"/>
        </a:spcBef>
        <a:spcAft>
          <a:spcPts val="0"/>
        </a:spcAft>
        <a:buNone/>
        <a:tabLst/>
        <a:defRPr lang="en-US" sz="2800" b="1" i="0" u="none" strike="noStrike" kern="1200" cap="all" spc="600" baseline="0">
          <a:solidFill>
            <a:srgbClr val="FFFFFF"/>
          </a:solidFill>
          <a:uFillTx/>
          <a:latin typeface="Trade Gothic Next Cond"/>
        </a:defRPr>
      </a:lvl1pPr>
    </p:titleStyle>
    <p:bodyStyle>
      <a:lvl1pPr marL="274320" marR="0" lvl="0" indent="-274320" algn="l" defTabSz="914400" rtl="0" fontAlgn="auto" hangingPunct="1">
        <a:lnSpc>
          <a:spcPct val="130000"/>
        </a:lnSpc>
        <a:spcBef>
          <a:spcPts val="1000"/>
        </a:spcBef>
        <a:spcAft>
          <a:spcPts val="0"/>
        </a:spcAft>
        <a:buSzPct val="85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Trade Gothic Next Light"/>
        </a:defRPr>
      </a:lvl1pPr>
      <a:lvl2pPr marL="274320" marR="0" lvl="1" indent="0" algn="l" defTabSz="914400" rtl="0" fontAlgn="auto" hangingPunct="1">
        <a:lnSpc>
          <a:spcPct val="130000"/>
        </a:lnSpc>
        <a:spcBef>
          <a:spcPts val="500"/>
        </a:spcBef>
        <a:spcAft>
          <a:spcPts val="0"/>
        </a:spcAft>
        <a:buNone/>
        <a:tabLst/>
        <a:defRPr lang="en-US" sz="1600" b="1" i="0" u="none" strike="noStrike" kern="1200" cap="none" spc="0" baseline="0">
          <a:solidFill>
            <a:srgbClr val="FFFFFF"/>
          </a:solidFill>
          <a:uFillTx/>
          <a:latin typeface="Trade Gothic Next Light"/>
        </a:defRPr>
      </a:lvl2pPr>
      <a:lvl3pPr marL="457200" marR="0" lvl="2" indent="-182880" algn="l" defTabSz="914400" rtl="0" fontAlgn="auto" hangingPunct="1">
        <a:lnSpc>
          <a:spcPct val="130000"/>
        </a:lnSpc>
        <a:spcBef>
          <a:spcPts val="500"/>
        </a:spcBef>
        <a:spcAft>
          <a:spcPts val="0"/>
        </a:spcAft>
        <a:buSzPct val="85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Trade Gothic Next Light"/>
        </a:defRPr>
      </a:lvl3pPr>
      <a:lvl4pPr marL="466344" marR="0" lvl="3" indent="0" algn="l" defTabSz="914400" rtl="0" fontAlgn="auto" hangingPunct="1">
        <a:lnSpc>
          <a:spcPct val="130000"/>
        </a:lnSpc>
        <a:spcBef>
          <a:spcPts val="500"/>
        </a:spcBef>
        <a:spcAft>
          <a:spcPts val="0"/>
        </a:spcAft>
        <a:buNone/>
        <a:tabLst/>
        <a:defRPr lang="en-US" sz="1200" b="1" i="0" u="none" strike="noStrike" kern="1200" cap="none" spc="0" baseline="0">
          <a:solidFill>
            <a:srgbClr val="FFFFFF"/>
          </a:solidFill>
          <a:uFillTx/>
          <a:latin typeface="Trade Gothic Next Light"/>
        </a:defRPr>
      </a:lvl4pPr>
      <a:lvl5pPr marL="640080" marR="0" lvl="4" indent="-182880" algn="l" defTabSz="914400" rtl="0" fontAlgn="auto" hangingPunct="1">
        <a:lnSpc>
          <a:spcPct val="130000"/>
        </a:lnSpc>
        <a:spcBef>
          <a:spcPts val="500"/>
        </a:spcBef>
        <a:spcAft>
          <a:spcPts val="0"/>
        </a:spcAft>
        <a:buSzPct val="85000"/>
        <a:buFont typeface="Arial" pitchFamily="34"/>
        <a:buChar char="•"/>
        <a:tabLst/>
        <a:defRPr lang="en-US" sz="1200" b="0" i="0" u="none" strike="noStrike" kern="1200" cap="none" spc="0" baseline="0">
          <a:solidFill>
            <a:srgbClr val="FFFFFF"/>
          </a:solidFill>
          <a:uFillTx/>
          <a:latin typeface="Trade Gothic Next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7207-93C6-3DF6-3279-067CE13944A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9B303-0CA5-9B1A-A3AF-7092823B181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blue circle with gold and silver text&#10;&#10;AI-generated content may be incorrect.">
            <a:extLst>
              <a:ext uri="{FF2B5EF4-FFF2-40B4-BE49-F238E27FC236}">
                <a16:creationId xmlns:a16="http://schemas.microsoft.com/office/drawing/2014/main" id="{F7054C30-CE23-9404-65AC-3F6FA2F9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31" y="-1161580"/>
            <a:ext cx="12275637" cy="84005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F675-F3DF-84A2-F4BF-3E434F7FB5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2500"/>
              <a:t>£100</a:t>
            </a:r>
            <a:br>
              <a:rPr lang="en-GB" sz="2500"/>
            </a:br>
            <a:r>
              <a:rPr lang="en-GB" sz="2500"/>
              <a:t>You receive a friend request from a random user what do you do?</a:t>
            </a:r>
            <a:br>
              <a:rPr lang="en-GB" sz="2500"/>
            </a:br>
            <a:endParaRPr lang="en-GB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3E9CD-3054-9D0E-8892-DF113AA5B76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/>
              <a:t>A)Decline it and block the user.</a:t>
            </a:r>
          </a:p>
          <a:p>
            <a:pPr lvl="0"/>
            <a:r>
              <a:rPr lang="en-GB" sz="2800"/>
              <a:t>B)Decline,Block and tell a trusted adult.</a:t>
            </a:r>
          </a:p>
          <a:p>
            <a:pPr lvl="0"/>
            <a:r>
              <a:rPr lang="en-GB" sz="2800"/>
              <a:t>C) Accept and chat to the user </a:t>
            </a:r>
          </a:p>
          <a:p>
            <a:pPr lvl="0"/>
            <a:r>
              <a:rPr lang="en-GB" sz="2800"/>
              <a:t>D) Accept and tell the user to meet you at your house</a:t>
            </a:r>
          </a:p>
          <a:p>
            <a:pPr lvl="0"/>
            <a:r>
              <a:rPr lang="en-GB" sz="2800"/>
              <a:t>5 4 3 2 1 Time!!</a:t>
            </a:r>
          </a:p>
          <a:p>
            <a:pPr lvl="0"/>
            <a:r>
              <a:rPr lang="en-GB" sz="2800"/>
              <a:t>Either A or B is correct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7506-B66B-9833-3CA5-CDAB64D8BF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9563" y="1045442"/>
            <a:ext cx="9238430" cy="1580979"/>
          </a:xfrm>
        </p:spPr>
        <p:txBody>
          <a:bodyPr/>
          <a:lstStyle/>
          <a:p>
            <a:pPr lvl="0"/>
            <a:r>
              <a:rPr lang="en-GB"/>
              <a:t>£200</a:t>
            </a:r>
            <a:br>
              <a:rPr lang="en-GB"/>
            </a:br>
            <a:r>
              <a:rPr lang="en-GB"/>
              <a:t>Which of these is the strongest password?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14C37-4E96-0E83-67EC-10C3B86C04B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br>
              <a:rPr lang="en-GB" b="1"/>
            </a:br>
            <a:r>
              <a:rPr lang="en-GB" b="1"/>
              <a:t> A) password123</a:t>
            </a:r>
            <a:br>
              <a:rPr lang="en-GB" b="1"/>
            </a:br>
            <a:r>
              <a:rPr lang="en-GB" b="1"/>
              <a:t> B) football2024</a:t>
            </a:r>
            <a:br>
              <a:rPr lang="en-GB" b="1"/>
            </a:br>
            <a:r>
              <a:rPr lang="en-GB" b="1"/>
              <a:t> C) K0b!F7$9q </a:t>
            </a:r>
            <a:br>
              <a:rPr lang="en-GB" b="1"/>
            </a:br>
            <a:r>
              <a:rPr lang="en-GB" b="1"/>
              <a:t> D) yourname</a:t>
            </a:r>
            <a:endParaRPr lang="en-GB"/>
          </a:p>
          <a:p>
            <a:pPr lvl="0"/>
            <a:r>
              <a:rPr lang="en-GB" b="1"/>
              <a:t>C IS CORRECT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2AFB6-2D68-5325-25D2-1252D69E0D82}"/>
              </a:ext>
            </a:extLst>
          </p:cNvPr>
          <p:cNvSpPr txBox="1"/>
          <p:nvPr/>
        </p:nvSpPr>
        <p:spPr>
          <a:xfrm rot="5400013">
            <a:off x="10471067" y="4891318"/>
            <a:ext cx="267329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A5FE21-C3E5-45B1-BFE1-F6A25A9044F4}" type="datetime1"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2/19/2026</a:t>
            </a:fld>
            <a:endParaRPr lang="en-US" sz="700" b="1" i="0" u="none" strike="noStrike" kern="1200" cap="all" spc="300" baseline="0">
              <a:solidFill>
                <a:srgbClr val="FFFFFF"/>
              </a:solidFill>
              <a:uFillTx/>
              <a:latin typeface="Trade Gothic Next Ligh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B9EFB-C53B-B354-DA99-7F3B650F158F}"/>
              </a:ext>
            </a:extLst>
          </p:cNvPr>
          <p:cNvSpPr txBox="1"/>
          <p:nvPr/>
        </p:nvSpPr>
        <p:spPr>
          <a:xfrm rot="5400013">
            <a:off x="10473001" y="1609888"/>
            <a:ext cx="266942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0B87B-8058-1E67-CC16-4DD9F2707D9F}"/>
              </a:ext>
            </a:extLst>
          </p:cNvPr>
          <p:cNvSpPr txBox="1"/>
          <p:nvPr/>
        </p:nvSpPr>
        <p:spPr>
          <a:xfrm>
            <a:off x="11492910" y="3219849"/>
            <a:ext cx="629655" cy="429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EB32EB-7B64-49AB-80FA-1B95C01D125F}" type="slidenum"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Trade Gothic Next Cond"/>
              </a:rPr>
              <a:t>3</a:t>
            </a:fld>
            <a:endParaRPr lang="en-US" sz="1600" b="1" i="0" u="none" strike="noStrike" kern="1200" cap="none" spc="0" baseline="0">
              <a:solidFill>
                <a:srgbClr val="FFFFFF"/>
              </a:solidFill>
              <a:uFillTx/>
              <a:latin typeface="Trade Gothic Next Con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9C0A-F39E-0388-9925-A60CEA1362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£300</a:t>
            </a:r>
            <a:br>
              <a:rPr lang="en-GB"/>
            </a:br>
            <a:r>
              <a:rPr lang="en-GB"/>
              <a:t>what does "think before you click"mean?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7FF7-BD16-ABCC-C3E3-F6195E3CA83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/>
              <a:t>A)Click links quickly</a:t>
            </a:r>
          </a:p>
          <a:p>
            <a:pPr lvl="0"/>
            <a:r>
              <a:rPr lang="en-GB" sz="2400"/>
              <a:t>B)Only click links from strangers</a:t>
            </a:r>
          </a:p>
          <a:p>
            <a:pPr lvl="0"/>
            <a:r>
              <a:rPr lang="en-GB" sz="2400"/>
              <a:t>C)Consider if a link is safe before opening it</a:t>
            </a:r>
          </a:p>
          <a:p>
            <a:pPr lvl="0"/>
            <a:r>
              <a:rPr lang="en-GB" sz="2400"/>
              <a:t>D)Click every pop up</a:t>
            </a:r>
          </a:p>
          <a:p>
            <a:pPr lvl="0"/>
            <a:r>
              <a:rPr lang="en-GB" sz="2400"/>
              <a:t>C is correct!!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4366A-2976-16FB-B2B1-9C3F951945C7}"/>
              </a:ext>
            </a:extLst>
          </p:cNvPr>
          <p:cNvSpPr txBox="1"/>
          <p:nvPr/>
        </p:nvSpPr>
        <p:spPr>
          <a:xfrm rot="5400013">
            <a:off x="10471067" y="4891318"/>
            <a:ext cx="267329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DCC5BB-8B1B-4552-96F0-E4E3BC0B9CEF}" type="datetime1"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2/19/2026</a:t>
            </a:fld>
            <a:endParaRPr lang="en-US" sz="700" b="1" i="0" u="none" strike="noStrike" kern="1200" cap="all" spc="300" baseline="0">
              <a:solidFill>
                <a:srgbClr val="FFFFFF"/>
              </a:solidFill>
              <a:uFillTx/>
              <a:latin typeface="Trade Gothic Next Ligh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DFA8E-6D2B-BF5F-02EF-9B0B72E12278}"/>
              </a:ext>
            </a:extLst>
          </p:cNvPr>
          <p:cNvSpPr txBox="1"/>
          <p:nvPr/>
        </p:nvSpPr>
        <p:spPr>
          <a:xfrm rot="5400013">
            <a:off x="10473001" y="1609888"/>
            <a:ext cx="266942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F0EAE-8157-38AF-576C-71EFE0BA6FE7}"/>
              </a:ext>
            </a:extLst>
          </p:cNvPr>
          <p:cNvSpPr txBox="1"/>
          <p:nvPr/>
        </p:nvSpPr>
        <p:spPr>
          <a:xfrm>
            <a:off x="11492910" y="3219849"/>
            <a:ext cx="629655" cy="429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A4B997-E6EC-4BE7-B211-64D724C5D1A0}" type="slidenum"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Trade Gothic Next Cond"/>
              </a:rPr>
              <a:t>4</a:t>
            </a:fld>
            <a:endParaRPr lang="en-US" sz="1600" b="1" i="0" u="none" strike="noStrike" kern="1200" cap="none" spc="0" baseline="0">
              <a:solidFill>
                <a:srgbClr val="FFFFFF"/>
              </a:solidFill>
              <a:uFillTx/>
              <a:latin typeface="Trade Gothic Next Con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DBB4-03D6-E180-45A1-2B7AFAA7AC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£500</a:t>
            </a:r>
            <a:endParaRPr lang="en-US"/>
          </a:p>
          <a:p>
            <a:pPr lvl="0"/>
            <a:br>
              <a:rPr lang="en-GB"/>
            </a:br>
            <a:br>
              <a:rPr lang="en-GB"/>
            </a:br>
            <a:r>
              <a:rPr lang="en-GB"/>
              <a:t>Which information is safest to keep private online?</a:t>
            </a:r>
            <a:br>
              <a:rPr lang="en-GB"/>
            </a:br>
            <a:endParaRPr lang="en-GB"/>
          </a:p>
          <a:p>
            <a:pPr lv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9FA0A-D918-71B1-1A13-D38FC0B540B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/>
              <a:t>A) Favourite colour</a:t>
            </a:r>
          </a:p>
          <a:p>
            <a:pPr lvl="0"/>
            <a:r>
              <a:rPr lang="en-GB" sz="2800"/>
              <a:t>B)Home Address</a:t>
            </a:r>
          </a:p>
          <a:p>
            <a:pPr lvl="0"/>
            <a:r>
              <a:rPr lang="en-GB" sz="2800"/>
              <a:t>C)Favourite game </a:t>
            </a:r>
          </a:p>
          <a:p>
            <a:pPr lvl="0"/>
            <a:r>
              <a:rPr lang="en-GB" sz="2800"/>
              <a:t>D)Favourite food</a:t>
            </a:r>
          </a:p>
          <a:p>
            <a:pPr lvl="0"/>
            <a:r>
              <a:rPr lang="en-GB" sz="2800"/>
              <a:t>B is correct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1DB3A-677C-07C3-71D8-BC34D71DE5A4}"/>
              </a:ext>
            </a:extLst>
          </p:cNvPr>
          <p:cNvSpPr txBox="1"/>
          <p:nvPr/>
        </p:nvSpPr>
        <p:spPr>
          <a:xfrm rot="5400013">
            <a:off x="10471067" y="4891318"/>
            <a:ext cx="267329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303049-8A34-4591-A7A2-C3162D4FC855}" type="datetime1"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2/19/2026</a:t>
            </a:fld>
            <a:endParaRPr lang="en-US" sz="700" b="1" i="0" u="none" strike="noStrike" kern="1200" cap="all" spc="300" baseline="0">
              <a:solidFill>
                <a:srgbClr val="FFFFFF"/>
              </a:solidFill>
              <a:uFillTx/>
              <a:latin typeface="Trade Gothic Next Ligh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E7B2F-CDEC-15B9-75FC-2DB4B4E74B64}"/>
              </a:ext>
            </a:extLst>
          </p:cNvPr>
          <p:cNvSpPr txBox="1"/>
          <p:nvPr/>
        </p:nvSpPr>
        <p:spPr>
          <a:xfrm rot="5400013">
            <a:off x="10473001" y="1609888"/>
            <a:ext cx="266942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44B4D-8D2D-2E45-9472-B25249DE5F5F}"/>
              </a:ext>
            </a:extLst>
          </p:cNvPr>
          <p:cNvSpPr txBox="1"/>
          <p:nvPr/>
        </p:nvSpPr>
        <p:spPr>
          <a:xfrm>
            <a:off x="11492910" y="3219849"/>
            <a:ext cx="629655" cy="429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CBF707-0556-42FF-9968-61920A833CCE}" type="slidenum"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Trade Gothic Next Cond"/>
              </a:rPr>
              <a:t>5</a:t>
            </a:fld>
            <a:endParaRPr lang="en-US" sz="1600" b="1" i="0" u="none" strike="noStrike" kern="1200" cap="none" spc="0" baseline="0">
              <a:solidFill>
                <a:srgbClr val="FFFFFF"/>
              </a:solidFill>
              <a:uFillTx/>
              <a:latin typeface="Trade Gothic Next Con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8320-CC39-2EA4-104E-D2E039FE24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£1,000</a:t>
            </a:r>
            <a:br>
              <a:rPr lang="en-GB"/>
            </a:br>
            <a:r>
              <a:rPr lang="en-GB"/>
              <a:t>What do you do if someone is being mean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DE8B6-A5DB-D1BF-ABBA-E994B186727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/>
              <a:t>A)Be mean back</a:t>
            </a:r>
          </a:p>
          <a:p>
            <a:pPr lvl="0"/>
            <a:r>
              <a:rPr lang="en-GB" sz="2400"/>
              <a:t>B)Block and report them</a:t>
            </a:r>
          </a:p>
          <a:p>
            <a:pPr lvl="0"/>
            <a:r>
              <a:rPr lang="en-GB" sz="2400"/>
              <a:t>C)Share it with everyone</a:t>
            </a:r>
          </a:p>
          <a:p>
            <a:pPr lvl="0"/>
            <a:r>
              <a:rPr lang="en-GB" sz="2400"/>
              <a:t>D)Delete your account immediately</a:t>
            </a:r>
          </a:p>
          <a:p>
            <a:pPr lvl="0"/>
            <a:r>
              <a:rPr lang="en-GB" sz="2400"/>
              <a:t>B is correct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5B6F7-C478-2E9F-27B1-49886FB98034}"/>
              </a:ext>
            </a:extLst>
          </p:cNvPr>
          <p:cNvSpPr txBox="1"/>
          <p:nvPr/>
        </p:nvSpPr>
        <p:spPr>
          <a:xfrm rot="5400013">
            <a:off x="10471067" y="4891318"/>
            <a:ext cx="267329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128590-B8D8-466C-8C67-331EDE1F99DF}" type="datetime1"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2/19/2026</a:t>
            </a:fld>
            <a:endParaRPr lang="en-US" sz="700" b="1" i="0" u="none" strike="noStrike" kern="1200" cap="all" spc="300" baseline="0">
              <a:solidFill>
                <a:srgbClr val="FFFFFF"/>
              </a:solidFill>
              <a:uFillTx/>
              <a:latin typeface="Trade Gothic Next Ligh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FF96F-E32A-8FD2-0EB2-1157BD79F285}"/>
              </a:ext>
            </a:extLst>
          </p:cNvPr>
          <p:cNvSpPr txBox="1"/>
          <p:nvPr/>
        </p:nvSpPr>
        <p:spPr>
          <a:xfrm rot="5400013">
            <a:off x="10473001" y="1609888"/>
            <a:ext cx="266942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12A84-ACDF-33B9-12F1-7DD03A0613BC}"/>
              </a:ext>
            </a:extLst>
          </p:cNvPr>
          <p:cNvSpPr txBox="1"/>
          <p:nvPr/>
        </p:nvSpPr>
        <p:spPr>
          <a:xfrm>
            <a:off x="11492910" y="3219849"/>
            <a:ext cx="629655" cy="429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925E54-93F8-49B4-A23F-A9EB43229A5C}" type="slidenum"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Trade Gothic Next Cond"/>
              </a:rPr>
              <a:t>6</a:t>
            </a:fld>
            <a:endParaRPr lang="en-US" sz="1600" b="1" i="0" u="none" strike="noStrike" kern="1200" cap="none" spc="0" baseline="0">
              <a:solidFill>
                <a:srgbClr val="FFFFFF"/>
              </a:solidFill>
              <a:uFillTx/>
              <a:latin typeface="Trade Gothic Next Con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53E3-638B-9E93-6A55-5AF8B7A8E3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£250,000</a:t>
            </a:r>
            <a:br>
              <a:rPr lang="en-GB"/>
            </a:br>
            <a:r>
              <a:rPr lang="en-GB"/>
              <a:t>What should you do before sharing a pic of someone else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1033-69D8-3F0B-7158-139619F0290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/>
              <a:t>A) Add a filter</a:t>
            </a:r>
          </a:p>
          <a:p>
            <a:pPr lvl="0"/>
            <a:r>
              <a:rPr lang="en-GB" sz="2800"/>
              <a:t>B)Ask for their permission </a:t>
            </a:r>
          </a:p>
          <a:p>
            <a:pPr lvl="0"/>
            <a:r>
              <a:rPr lang="en-GB" sz="2800"/>
              <a:t>C)Post it quickly</a:t>
            </a:r>
          </a:p>
          <a:p>
            <a:pPr lvl="0"/>
            <a:r>
              <a:rPr lang="en-GB" sz="2800"/>
              <a:t>D)Tag them without asking</a:t>
            </a:r>
          </a:p>
          <a:p>
            <a:pPr lvl="0"/>
            <a:r>
              <a:rPr lang="en-GB" sz="2800"/>
              <a:t>B is correct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18ABE-C72A-A140-1DEC-B08521DF089E}"/>
              </a:ext>
            </a:extLst>
          </p:cNvPr>
          <p:cNvSpPr txBox="1"/>
          <p:nvPr/>
        </p:nvSpPr>
        <p:spPr>
          <a:xfrm rot="5400013">
            <a:off x="10471067" y="4891318"/>
            <a:ext cx="267329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BEB4A7-CFB5-43B7-8C4B-1DBEAF13EEE7}" type="datetime1"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2/19/2026</a:t>
            </a:fld>
            <a:endParaRPr lang="en-US" sz="700" b="1" i="0" u="none" strike="noStrike" kern="1200" cap="all" spc="300" baseline="0">
              <a:solidFill>
                <a:srgbClr val="FFFFFF"/>
              </a:solidFill>
              <a:uFillTx/>
              <a:latin typeface="Trade Gothic Next Ligh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F3641-C476-2CC2-EDAF-C0AF69833D6D}"/>
              </a:ext>
            </a:extLst>
          </p:cNvPr>
          <p:cNvSpPr txBox="1"/>
          <p:nvPr/>
        </p:nvSpPr>
        <p:spPr>
          <a:xfrm rot="5400013">
            <a:off x="10473001" y="1609888"/>
            <a:ext cx="266942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4250C-5545-99E8-CF18-16BE456E8A80}"/>
              </a:ext>
            </a:extLst>
          </p:cNvPr>
          <p:cNvSpPr txBox="1"/>
          <p:nvPr/>
        </p:nvSpPr>
        <p:spPr>
          <a:xfrm>
            <a:off x="11492910" y="3219849"/>
            <a:ext cx="629655" cy="429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23EEEC-BBEC-4315-B671-1F46EA8D6158}" type="slidenum"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Trade Gothic Next Cond"/>
              </a:rPr>
              <a:t>7</a:t>
            </a:fld>
            <a:endParaRPr lang="en-US" sz="1600" b="1" i="0" u="none" strike="noStrike" kern="1200" cap="none" spc="0" baseline="0">
              <a:solidFill>
                <a:srgbClr val="FFFFFF"/>
              </a:solidFill>
              <a:uFillTx/>
              <a:latin typeface="Trade Gothic Next Con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B3FB-5CE6-F63B-8561-E0C756B012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£500,000</a:t>
            </a:r>
            <a:br>
              <a:rPr lang="en-GB"/>
            </a:br>
            <a:r>
              <a:rPr lang="en-GB"/>
              <a:t>why is 2fa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4B9D1-754C-B466-A2FC-3F57DCA3D60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2800"/>
              <a:t>A)It makes logging in slower</a:t>
            </a:r>
          </a:p>
          <a:p>
            <a:pPr lvl="0"/>
            <a:r>
              <a:rPr lang="en-GB" sz="2800"/>
              <a:t>B)It Uses 2 passwords</a:t>
            </a:r>
          </a:p>
          <a:p>
            <a:pPr lvl="0"/>
            <a:r>
              <a:rPr lang="en-GB" sz="2800"/>
              <a:t>C)It adds an extra layer of security</a:t>
            </a:r>
          </a:p>
          <a:p>
            <a:pPr lvl="0"/>
            <a:r>
              <a:rPr lang="en-GB" sz="2800"/>
              <a:t>D)It removes your passwords</a:t>
            </a:r>
          </a:p>
          <a:p>
            <a:pPr lvl="0"/>
            <a:endParaRPr lang="en-GB" sz="2800"/>
          </a:p>
          <a:p>
            <a:pPr marL="0" lvl="0" indent="0">
              <a:buNone/>
            </a:pPr>
            <a:r>
              <a:rPr lang="en-GB" sz="2800"/>
              <a:t>C IS CORRECT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F8D66-7D9A-B5B4-C82D-14114C223C9E}"/>
              </a:ext>
            </a:extLst>
          </p:cNvPr>
          <p:cNvSpPr txBox="1"/>
          <p:nvPr/>
        </p:nvSpPr>
        <p:spPr>
          <a:xfrm rot="5400013">
            <a:off x="10471067" y="4891318"/>
            <a:ext cx="267329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3FD619-6C33-4575-B961-EA4508E54265}" type="datetime1"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2/19/2026</a:t>
            </a:fld>
            <a:endParaRPr lang="en-US" sz="700" b="1" i="0" u="none" strike="noStrike" kern="1200" cap="all" spc="300" baseline="0">
              <a:solidFill>
                <a:srgbClr val="FFFFFF"/>
              </a:solidFill>
              <a:uFillTx/>
              <a:latin typeface="Trade Gothic Next Ligh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6AC7A-3859-BBD5-1B10-A024DA8E5425}"/>
              </a:ext>
            </a:extLst>
          </p:cNvPr>
          <p:cNvSpPr txBox="1"/>
          <p:nvPr/>
        </p:nvSpPr>
        <p:spPr>
          <a:xfrm rot="5400013">
            <a:off x="10473001" y="1609888"/>
            <a:ext cx="266942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15220-E8A7-8BEA-06EB-9F4F77966467}"/>
              </a:ext>
            </a:extLst>
          </p:cNvPr>
          <p:cNvSpPr txBox="1"/>
          <p:nvPr/>
        </p:nvSpPr>
        <p:spPr>
          <a:xfrm>
            <a:off x="11492910" y="3219849"/>
            <a:ext cx="629655" cy="429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60CAA0-9F23-42E9-A1D9-E2C6CBFB7289}" type="slidenum"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Trade Gothic Next Cond"/>
              </a:rPr>
              <a:t>8</a:t>
            </a:fld>
            <a:endParaRPr lang="en-US" sz="1600" b="1" i="0" u="none" strike="noStrike" kern="1200" cap="none" spc="0" baseline="0">
              <a:solidFill>
                <a:srgbClr val="FFFFFF"/>
              </a:solidFill>
              <a:uFillTx/>
              <a:latin typeface="Trade Gothic Next Con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3F48-B0AC-0B09-EBEF-E8250DEF5B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£1,000,000</a:t>
            </a:r>
            <a:br>
              <a:rPr lang="en-GB"/>
            </a:br>
            <a:r>
              <a:rPr lang="en-GB"/>
              <a:t>What is the </a:t>
            </a:r>
            <a:r>
              <a:rPr lang="en-GB" b="0"/>
              <a:t>definition</a:t>
            </a:r>
            <a:r>
              <a:rPr lang="en-GB"/>
              <a:t> of being a digital citizen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0702D-6337-2D7E-AC6A-8D5295E863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A)Someone who lives online</a:t>
            </a:r>
          </a:p>
          <a:p>
            <a:pPr lvl="0"/>
            <a:r>
              <a:rPr lang="en-GB"/>
              <a:t>B)Someone who follows rules in games</a:t>
            </a:r>
          </a:p>
          <a:p>
            <a:pPr lvl="0"/>
            <a:r>
              <a:rPr lang="en-GB"/>
              <a:t>C)Someone who uses technology safely respectfully and responsibly</a:t>
            </a:r>
          </a:p>
          <a:p>
            <a:pPr lvl="0"/>
            <a:r>
              <a:rPr lang="en-GB"/>
              <a:t>D)Someone who owns a computer</a:t>
            </a:r>
          </a:p>
          <a:p>
            <a:pPr lvl="0"/>
            <a:r>
              <a:rPr lang="en-GB"/>
              <a:t>C IS CORRECT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303E9-9709-7C0D-3C7B-68EA7DFC3746}"/>
              </a:ext>
            </a:extLst>
          </p:cNvPr>
          <p:cNvSpPr txBox="1"/>
          <p:nvPr/>
        </p:nvSpPr>
        <p:spPr>
          <a:xfrm rot="5400013">
            <a:off x="10471067" y="4891318"/>
            <a:ext cx="267329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D17421-16A9-4E30-82F2-03876395FB42}" type="datetime1"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2/19/2026</a:t>
            </a:fld>
            <a:endParaRPr lang="en-US" sz="700" b="1" i="0" u="none" strike="noStrike" kern="1200" cap="all" spc="300" baseline="0">
              <a:solidFill>
                <a:srgbClr val="FFFFFF"/>
              </a:solidFill>
              <a:uFillTx/>
              <a:latin typeface="Trade Gothic Next Ligh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AAB-2DA5-B430-89AE-84AAA7511373}"/>
              </a:ext>
            </a:extLst>
          </p:cNvPr>
          <p:cNvSpPr txBox="1"/>
          <p:nvPr/>
        </p:nvSpPr>
        <p:spPr>
          <a:xfrm rot="5400013">
            <a:off x="10473001" y="1609888"/>
            <a:ext cx="266942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1" i="0" u="none" strike="noStrike" kern="1200" cap="all" spc="300" baseline="0">
                <a:solidFill>
                  <a:srgbClr val="FFFFFF"/>
                </a:solidFill>
                <a:uFillTx/>
                <a:latin typeface="Trade Gothic Next Light"/>
              </a:rPr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CD91A-9684-36D9-5744-CF58577A0A66}"/>
              </a:ext>
            </a:extLst>
          </p:cNvPr>
          <p:cNvSpPr txBox="1"/>
          <p:nvPr/>
        </p:nvSpPr>
        <p:spPr>
          <a:xfrm>
            <a:off x="11492910" y="3219849"/>
            <a:ext cx="629655" cy="429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95BD18-9D34-4D12-92F9-243C1430FC08}" type="slidenum"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Trade Gothic Next Cond"/>
              </a:rPr>
              <a:t>9</a:t>
            </a:fld>
            <a:endParaRPr lang="en-US" sz="1600" b="1" i="0" u="none" strike="noStrike" kern="1200" cap="none" spc="0" baseline="0">
              <a:solidFill>
                <a:srgbClr val="FFFFFF"/>
              </a:solidFill>
              <a:uFillTx/>
              <a:latin typeface="Trade Gothic Next Con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rtalVT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131</TotalTime>
  <Words>374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Trade Gothic Next Cond</vt:lpstr>
      <vt:lpstr>Trade Gothic Next Light</vt:lpstr>
      <vt:lpstr>PortalVTI</vt:lpstr>
      <vt:lpstr>PowerPoint Presentation</vt:lpstr>
      <vt:lpstr>£100 You receive a friend request from a random user what do you do? </vt:lpstr>
      <vt:lpstr>£200 Which of these is the strongest password? </vt:lpstr>
      <vt:lpstr>£300 what does "think before you click"mean?</vt:lpstr>
      <vt:lpstr>£500   Which information is safest to keep private online?  </vt:lpstr>
      <vt:lpstr>£1,000 What do you do if someone is being mean to you?</vt:lpstr>
      <vt:lpstr>£250,000 What should you do before sharing a pic of someone else online</vt:lpstr>
      <vt:lpstr>£500,000 why is 2fa Important</vt:lpstr>
      <vt:lpstr>£1,000,000 What is the definition of being a digital citizen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 Gilchrist</cp:lastModifiedBy>
  <cp:revision>258</cp:revision>
  <dcterms:created xsi:type="dcterms:W3CDTF">2026-02-04T21:03:12Z</dcterms:created>
  <dcterms:modified xsi:type="dcterms:W3CDTF">2026-02-19T11:54:51Z</dcterms:modified>
</cp:coreProperties>
</file>